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  <p:sldId id="297" r:id="rId3"/>
    <p:sldId id="298" r:id="rId4"/>
    <p:sldId id="302" r:id="rId5"/>
    <p:sldId id="310" r:id="rId6"/>
    <p:sldId id="311" r:id="rId7"/>
    <p:sldId id="312" r:id="rId8"/>
    <p:sldId id="313" r:id="rId9"/>
    <p:sldId id="283" r:id="rId10"/>
    <p:sldId id="286" r:id="rId11"/>
    <p:sldId id="276" r:id="rId12"/>
    <p:sldId id="289" r:id="rId13"/>
    <p:sldId id="303" r:id="rId14"/>
    <p:sldId id="279" r:id="rId15"/>
    <p:sldId id="304" r:id="rId16"/>
    <p:sldId id="264" r:id="rId17"/>
    <p:sldId id="268" r:id="rId18"/>
    <p:sldId id="271" r:id="rId19"/>
    <p:sldId id="263" r:id="rId20"/>
    <p:sldId id="293" r:id="rId21"/>
    <p:sldId id="307" r:id="rId22"/>
    <p:sldId id="314" r:id="rId23"/>
  </p:sldIdLst>
  <p:sldSz cx="12192000" cy="6858000"/>
  <p:notesSz cx="6858000" cy="9144000"/>
  <p:embeddedFontLst>
    <p:embeddedFont>
      <p:font typeface="Montserrat Light" panose="00000400000000000000" pitchFamily="2" charset="0"/>
      <p:regular r:id="rId24"/>
    </p:embeddedFont>
    <p:embeddedFont>
      <p:font typeface="Montserrat Medium" panose="00000600000000000000" pitchFamily="2" charset="0"/>
      <p:regular r:id="rId25"/>
    </p:embeddedFont>
    <p:embeddedFont>
      <p:font typeface="Rubik" panose="02000604000000020004" pitchFamily="2" charset="-79"/>
      <p:regular r:id="rId26"/>
      <p:bold r:id="rId27"/>
      <p:italic r:id="rId28"/>
      <p:boldItalic r:id="rId29"/>
    </p:embeddedFont>
    <p:embeddedFont>
      <p:font typeface="Rubik Medium" panose="02000604000000020004" pitchFamily="2" charset="-79"/>
      <p:regular r:id="rId30"/>
      <p:italic r:id="rId31"/>
    </p:embeddedFont>
  </p:embeddedFontLst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925"/>
    <a:srgbClr val="EB234E"/>
    <a:srgbClr val="1F4181"/>
    <a:srgbClr val="41C1C7"/>
    <a:srgbClr val="0E364E"/>
    <a:srgbClr val="92D050"/>
    <a:srgbClr val="DC6061"/>
    <a:srgbClr val="F15C6E"/>
    <a:srgbClr val="F98B8B"/>
    <a:srgbClr val="1757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rednji slog 2 – poudarek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rednji slog 2 – poudarek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Srednji slog 2 – poudarek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rednji slog 2 – poudarek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rednji slo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Svetel slo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Svetel slog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27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CLOUD\SVN\clanki\OTS2022\predstavitev\graf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CLOUD\SVN\clanki\OTS2022\predstavitev\graf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CLOUD\SVN\clanki\OTS2022\predstavitev\grafi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CLOUD\SVN\clanki\OTS2022\predstavitev\grafi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CLOUD\SVN\clanki\OTS2022\predstavitev\grafi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CLOUD\SVN\clanki\OTS2022\predstavitev\grafi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CLOUD\SVN\clanki\OTS2022\predstavitev\grafi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CLOUD\SVN\clanki\OTS2022\predstavitev\grafi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CLOUD\SVN\clanki\OTS2022\predstavitev\grafi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9305233132913984E-2"/>
          <c:y val="6.5104042187220448E-2"/>
          <c:w val="0.92731858250745525"/>
          <c:h val="0.7233223235232616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Grafi!$AE$3</c:f>
              <c:strCache>
                <c:ptCount val="1"/>
                <c:pt idx="0">
                  <c:v>Poudarek na tehničnem vidiku razvoja/vpeljave IS/IR</c:v>
                </c:pt>
              </c:strCache>
            </c:strRef>
          </c:tx>
          <c:spPr>
            <a:solidFill>
              <a:srgbClr val="FF6925">
                <a:alpha val="59000"/>
              </a:srgbClr>
            </a:solidFill>
            <a:ln>
              <a:solidFill>
                <a:srgbClr val="C00000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Grafi!$AF$3:$BD$3</c:f>
              <c:numCache>
                <c:formatCode>0</c:formatCode>
                <c:ptCount val="25"/>
                <c:pt idx="0">
                  <c:v>70.370370370370367</c:v>
                </c:pt>
                <c:pt idx="1">
                  <c:v>76</c:v>
                </c:pt>
                <c:pt idx="2">
                  <c:v>82.608695652173907</c:v>
                </c:pt>
                <c:pt idx="3">
                  <c:v>66.666666666666657</c:v>
                </c:pt>
                <c:pt idx="4">
                  <c:v>86.956521739130437</c:v>
                </c:pt>
                <c:pt idx="5">
                  <c:v>90.322580645161281</c:v>
                </c:pt>
                <c:pt idx="6">
                  <c:v>73.076923076923066</c:v>
                </c:pt>
                <c:pt idx="7">
                  <c:v>74.193548387096769</c:v>
                </c:pt>
                <c:pt idx="8">
                  <c:v>80</c:v>
                </c:pt>
                <c:pt idx="9">
                  <c:v>62.962962962962962</c:v>
                </c:pt>
                <c:pt idx="10">
                  <c:v>70.370370370370367</c:v>
                </c:pt>
                <c:pt idx="11">
                  <c:v>70</c:v>
                </c:pt>
                <c:pt idx="12">
                  <c:v>42.307692307692307</c:v>
                </c:pt>
                <c:pt idx="13">
                  <c:v>63.636363636363633</c:v>
                </c:pt>
                <c:pt idx="14">
                  <c:v>60.714285714285708</c:v>
                </c:pt>
                <c:pt idx="15">
                  <c:v>53.571428571428569</c:v>
                </c:pt>
                <c:pt idx="16">
                  <c:v>50</c:v>
                </c:pt>
                <c:pt idx="17">
                  <c:v>54.54545454545454</c:v>
                </c:pt>
                <c:pt idx="18">
                  <c:v>65</c:v>
                </c:pt>
                <c:pt idx="19">
                  <c:v>72.727272727272734</c:v>
                </c:pt>
                <c:pt idx="20">
                  <c:v>60</c:v>
                </c:pt>
                <c:pt idx="21">
                  <c:v>27.27272727272727</c:v>
                </c:pt>
                <c:pt idx="22">
                  <c:v>45.833333333333329</c:v>
                </c:pt>
                <c:pt idx="23">
                  <c:v>31.03448275862069</c:v>
                </c:pt>
                <c:pt idx="24">
                  <c:v>77.272727272727266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40-4CC9-B61C-9980B4DBB89F}"/>
            </c:ext>
          </c:extLst>
        </c:ser>
        <c:ser>
          <c:idx val="1"/>
          <c:order val="1"/>
          <c:tx>
            <c:strRef>
              <c:f>Grafi!$AE$4</c:f>
              <c:strCache>
                <c:ptCount val="1"/>
                <c:pt idx="0">
                  <c:v>Poudarek na poslovno/organizacijskem vidiku razvoja/vpeljave IS/IR</c:v>
                </c:pt>
              </c:strCache>
            </c:strRef>
          </c:tx>
          <c:spPr>
            <a:solidFill>
              <a:srgbClr val="41C1C7">
                <a:alpha val="58000"/>
              </a:srgbClr>
            </a:solidFill>
            <a:ln>
              <a:solidFill>
                <a:srgbClr val="41C1C7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Grafi!$AF$4:$BD$4</c:f>
              <c:numCache>
                <c:formatCode>0</c:formatCode>
                <c:ptCount val="25"/>
                <c:pt idx="0">
                  <c:v>22.222222222222221</c:v>
                </c:pt>
                <c:pt idx="1">
                  <c:v>20</c:v>
                </c:pt>
                <c:pt idx="2">
                  <c:v>13.043478260869565</c:v>
                </c:pt>
                <c:pt idx="3">
                  <c:v>29.166666666666668</c:v>
                </c:pt>
                <c:pt idx="4">
                  <c:v>8.695652173913043</c:v>
                </c:pt>
                <c:pt idx="5">
                  <c:v>9.67741935483871</c:v>
                </c:pt>
                <c:pt idx="6">
                  <c:v>26.923076923076923</c:v>
                </c:pt>
                <c:pt idx="7">
                  <c:v>25.806451612903224</c:v>
                </c:pt>
                <c:pt idx="8">
                  <c:v>16</c:v>
                </c:pt>
                <c:pt idx="9">
                  <c:v>37.037037037037038</c:v>
                </c:pt>
                <c:pt idx="10">
                  <c:v>11.111111111111111</c:v>
                </c:pt>
                <c:pt idx="11">
                  <c:v>25</c:v>
                </c:pt>
                <c:pt idx="12">
                  <c:v>46.153846153846153</c:v>
                </c:pt>
                <c:pt idx="13">
                  <c:v>21.212121212121211</c:v>
                </c:pt>
                <c:pt idx="14">
                  <c:v>35.714285714285715</c:v>
                </c:pt>
                <c:pt idx="15">
                  <c:v>35.714285714285715</c:v>
                </c:pt>
                <c:pt idx="16">
                  <c:v>33.333333333333329</c:v>
                </c:pt>
                <c:pt idx="17">
                  <c:v>31.818181818181817</c:v>
                </c:pt>
                <c:pt idx="18">
                  <c:v>30</c:v>
                </c:pt>
                <c:pt idx="19">
                  <c:v>22.727272727272727</c:v>
                </c:pt>
                <c:pt idx="20">
                  <c:v>44</c:v>
                </c:pt>
                <c:pt idx="21">
                  <c:v>22.727272727272727</c:v>
                </c:pt>
                <c:pt idx="22">
                  <c:v>12.5</c:v>
                </c:pt>
                <c:pt idx="23">
                  <c:v>3.4482758620689653</c:v>
                </c:pt>
                <c:pt idx="24">
                  <c:v>9.0909090909090917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40-4CC9-B61C-9980B4DBB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3175071"/>
        <c:axId val="1453179231"/>
      </c:barChart>
      <c:catAx>
        <c:axId val="1453175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l-SI"/>
          </a:p>
        </c:txPr>
        <c:crossAx val="1453179231"/>
        <c:crosses val="autoZero"/>
        <c:auto val="1"/>
        <c:lblAlgn val="ctr"/>
        <c:lblOffset val="100"/>
        <c:noMultiLvlLbl val="0"/>
      </c:catAx>
      <c:valAx>
        <c:axId val="1453179231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l-SI"/>
          </a:p>
        </c:txPr>
        <c:crossAx val="1453175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>
              <a:lumMod val="50000"/>
            </a:schemeClr>
          </a:solidFill>
          <a:latin typeface="Myriad Pro" panose="020B0503030403020204" pitchFamily="34" charset="0"/>
        </a:defRPr>
      </a:pPr>
      <a:endParaRPr lang="sl-S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3987703304414212E-2"/>
          <c:y val="0.10707456140350877"/>
          <c:w val="0.94313101015288803"/>
          <c:h val="0.700899999999999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Grafi!$AE$5</c:f>
              <c:strCache>
                <c:ptCount val="1"/>
                <c:pt idx="0">
                  <c:v>Predstavitev konkretnih rešitev</c:v>
                </c:pt>
              </c:strCache>
            </c:strRef>
          </c:tx>
          <c:spPr>
            <a:solidFill>
              <a:srgbClr val="92D050">
                <a:alpha val="56000"/>
              </a:srgbClr>
            </a:solidFill>
            <a:ln>
              <a:solidFill>
                <a:srgbClr val="92D050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Grafi!$AF$5:$BD$5</c:f>
              <c:numCache>
                <c:formatCode>0</c:formatCode>
                <c:ptCount val="25"/>
                <c:pt idx="0">
                  <c:v>14.814814814814813</c:v>
                </c:pt>
                <c:pt idx="1">
                  <c:v>4</c:v>
                </c:pt>
                <c:pt idx="2">
                  <c:v>8.695652173913043</c:v>
                </c:pt>
                <c:pt idx="3">
                  <c:v>0</c:v>
                </c:pt>
                <c:pt idx="4">
                  <c:v>0</c:v>
                </c:pt>
                <c:pt idx="5">
                  <c:v>6.4516129032258061</c:v>
                </c:pt>
                <c:pt idx="6">
                  <c:v>7.6923076923076925</c:v>
                </c:pt>
                <c:pt idx="7">
                  <c:v>0</c:v>
                </c:pt>
                <c:pt idx="8">
                  <c:v>4</c:v>
                </c:pt>
                <c:pt idx="9">
                  <c:v>7.4074074074074066</c:v>
                </c:pt>
                <c:pt idx="10">
                  <c:v>7.4074074074074066</c:v>
                </c:pt>
                <c:pt idx="11">
                  <c:v>15</c:v>
                </c:pt>
                <c:pt idx="12">
                  <c:v>0</c:v>
                </c:pt>
                <c:pt idx="13">
                  <c:v>9.0909090909090917</c:v>
                </c:pt>
                <c:pt idx="14">
                  <c:v>7.1428571428571423</c:v>
                </c:pt>
                <c:pt idx="15">
                  <c:v>17.857142857142858</c:v>
                </c:pt>
                <c:pt idx="16">
                  <c:v>6.666666666666667</c:v>
                </c:pt>
                <c:pt idx="17">
                  <c:v>4.5454545454545459</c:v>
                </c:pt>
                <c:pt idx="18">
                  <c:v>20</c:v>
                </c:pt>
                <c:pt idx="19">
                  <c:v>4.5454545454545459</c:v>
                </c:pt>
                <c:pt idx="20">
                  <c:v>4</c:v>
                </c:pt>
                <c:pt idx="21">
                  <c:v>0</c:v>
                </c:pt>
                <c:pt idx="22">
                  <c:v>12.5</c:v>
                </c:pt>
                <c:pt idx="23">
                  <c:v>17.241379310344829</c:v>
                </c:pt>
                <c:pt idx="24">
                  <c:v>18.181818181818183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35-4CCB-AAB6-0361F53BD1B6}"/>
            </c:ext>
          </c:extLst>
        </c:ser>
        <c:ser>
          <c:idx val="1"/>
          <c:order val="1"/>
          <c:tx>
            <c:strRef>
              <c:f>Grafi!$AE$6</c:f>
              <c:strCache>
                <c:ptCount val="1"/>
                <c:pt idx="0">
                  <c:v>Predstavitev novih poslovnih modelov</c:v>
                </c:pt>
              </c:strCache>
            </c:strRef>
          </c:tx>
          <c:spPr>
            <a:solidFill>
              <a:srgbClr val="FF6925">
                <a:alpha val="61000"/>
              </a:srgbClr>
            </a:solidFill>
            <a:ln>
              <a:solidFill>
                <a:srgbClr val="FF6925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Grafi!$AF$6:$BD$6</c:f>
              <c:numCache>
                <c:formatCode>0</c:formatCode>
                <c:ptCount val="25"/>
                <c:pt idx="0">
                  <c:v>3.7037037037037033</c:v>
                </c:pt>
                <c:pt idx="1">
                  <c:v>8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6.4516129032258061</c:v>
                </c:pt>
                <c:pt idx="8">
                  <c:v>8</c:v>
                </c:pt>
                <c:pt idx="9">
                  <c:v>7.4074074074074066</c:v>
                </c:pt>
                <c:pt idx="10">
                  <c:v>7.4074074074074066</c:v>
                </c:pt>
                <c:pt idx="11">
                  <c:v>10</c:v>
                </c:pt>
                <c:pt idx="12">
                  <c:v>7.6923076923076925</c:v>
                </c:pt>
                <c:pt idx="13">
                  <c:v>15.151515151515152</c:v>
                </c:pt>
                <c:pt idx="14">
                  <c:v>21.428571428571427</c:v>
                </c:pt>
                <c:pt idx="15">
                  <c:v>7.1428571428571423</c:v>
                </c:pt>
                <c:pt idx="16">
                  <c:v>6.666666666666667</c:v>
                </c:pt>
                <c:pt idx="17">
                  <c:v>9.0909090909090917</c:v>
                </c:pt>
                <c:pt idx="18">
                  <c:v>5</c:v>
                </c:pt>
                <c:pt idx="19">
                  <c:v>4.5454545454545459</c:v>
                </c:pt>
                <c:pt idx="20">
                  <c:v>8</c:v>
                </c:pt>
                <c:pt idx="21">
                  <c:v>13.636363636363635</c:v>
                </c:pt>
                <c:pt idx="22">
                  <c:v>16.666666666666664</c:v>
                </c:pt>
                <c:pt idx="23">
                  <c:v>6.8965517241379306</c:v>
                </c:pt>
                <c:pt idx="24">
                  <c:v>22.727272727272727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35-4CCB-AAB6-0361F53BD1B6}"/>
            </c:ext>
          </c:extLst>
        </c:ser>
        <c:ser>
          <c:idx val="2"/>
          <c:order val="2"/>
          <c:tx>
            <c:strRef>
              <c:f>Grafi!$AE$7</c:f>
              <c:strCache>
                <c:ptCount val="1"/>
                <c:pt idx="0">
                  <c:v>Predstavitev izkušenj pri razvoju/prenovi/vpeljavi IS/IR</c:v>
                </c:pt>
              </c:strCache>
            </c:strRef>
          </c:tx>
          <c:spPr>
            <a:solidFill>
              <a:schemeClr val="bg1">
                <a:alpha val="56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Grafi!$AF$7:$BD$7</c:f>
              <c:numCache>
                <c:formatCode>0</c:formatCode>
                <c:ptCount val="25"/>
                <c:pt idx="0">
                  <c:v>44.444444444444443</c:v>
                </c:pt>
                <c:pt idx="1">
                  <c:v>36</c:v>
                </c:pt>
                <c:pt idx="2">
                  <c:v>13.043478260869565</c:v>
                </c:pt>
                <c:pt idx="3">
                  <c:v>29.166666666666668</c:v>
                </c:pt>
                <c:pt idx="4">
                  <c:v>43.478260869565219</c:v>
                </c:pt>
                <c:pt idx="5">
                  <c:v>29.032258064516132</c:v>
                </c:pt>
                <c:pt idx="6">
                  <c:v>26.923076923076923</c:v>
                </c:pt>
                <c:pt idx="7">
                  <c:v>45.161290322580641</c:v>
                </c:pt>
                <c:pt idx="8">
                  <c:v>36</c:v>
                </c:pt>
                <c:pt idx="9">
                  <c:v>40.74074074074074</c:v>
                </c:pt>
                <c:pt idx="10">
                  <c:v>40.74074074074074</c:v>
                </c:pt>
                <c:pt idx="11">
                  <c:v>35</c:v>
                </c:pt>
                <c:pt idx="12">
                  <c:v>42.307692307692307</c:v>
                </c:pt>
                <c:pt idx="13">
                  <c:v>24.242424242424242</c:v>
                </c:pt>
                <c:pt idx="14">
                  <c:v>35.714285714285715</c:v>
                </c:pt>
                <c:pt idx="15">
                  <c:v>28.571428571428569</c:v>
                </c:pt>
                <c:pt idx="16">
                  <c:v>23.333333333333332</c:v>
                </c:pt>
                <c:pt idx="17">
                  <c:v>50</c:v>
                </c:pt>
                <c:pt idx="18">
                  <c:v>25</c:v>
                </c:pt>
                <c:pt idx="19">
                  <c:v>40.909090909090914</c:v>
                </c:pt>
                <c:pt idx="20">
                  <c:v>24</c:v>
                </c:pt>
                <c:pt idx="21">
                  <c:v>31.818181818181817</c:v>
                </c:pt>
                <c:pt idx="22">
                  <c:v>50</c:v>
                </c:pt>
                <c:pt idx="23">
                  <c:v>44.827586206896555</c:v>
                </c:pt>
                <c:pt idx="24">
                  <c:v>31.818181818181817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35-4CCB-AAB6-0361F53BD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3175071"/>
        <c:axId val="1453179231"/>
      </c:barChart>
      <c:catAx>
        <c:axId val="1453175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453179231"/>
        <c:crosses val="autoZero"/>
        <c:auto val="1"/>
        <c:lblAlgn val="ctr"/>
        <c:lblOffset val="100"/>
        <c:noMultiLvlLbl val="0"/>
      </c:catAx>
      <c:valAx>
        <c:axId val="1453179231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l-SI"/>
          </a:p>
        </c:txPr>
        <c:crossAx val="1453175071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>
              <a:lumMod val="50000"/>
            </a:schemeClr>
          </a:solidFill>
        </a:defRPr>
      </a:pPr>
      <a:endParaRPr lang="sl-SI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Grafi!$AE$8</c:f>
              <c:strCache>
                <c:ptCount val="1"/>
                <c:pt idx="0">
                  <c:v>Nove razvojne smernice</c:v>
                </c:pt>
              </c:strCache>
            </c:strRef>
          </c:tx>
          <c:spPr>
            <a:solidFill>
              <a:schemeClr val="bg1">
                <a:alpha val="48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Grafi!$AF$8:$BD$8</c:f>
              <c:numCache>
                <c:formatCode>0</c:formatCode>
                <c:ptCount val="25"/>
                <c:pt idx="0">
                  <c:v>3.7037037037037033</c:v>
                </c:pt>
                <c:pt idx="1">
                  <c:v>16</c:v>
                </c:pt>
                <c:pt idx="2">
                  <c:v>30.434782608695656</c:v>
                </c:pt>
                <c:pt idx="3">
                  <c:v>16.666666666666664</c:v>
                </c:pt>
                <c:pt idx="4">
                  <c:v>17.391304347826086</c:v>
                </c:pt>
                <c:pt idx="5">
                  <c:v>25.806451612903224</c:v>
                </c:pt>
                <c:pt idx="6">
                  <c:v>30.76923076923077</c:v>
                </c:pt>
                <c:pt idx="7">
                  <c:v>16.129032258064516</c:v>
                </c:pt>
                <c:pt idx="8">
                  <c:v>16</c:v>
                </c:pt>
                <c:pt idx="9">
                  <c:v>18.518518518518519</c:v>
                </c:pt>
                <c:pt idx="10">
                  <c:v>14.814814814814813</c:v>
                </c:pt>
                <c:pt idx="11">
                  <c:v>35</c:v>
                </c:pt>
                <c:pt idx="12">
                  <c:v>46.153846153846153</c:v>
                </c:pt>
                <c:pt idx="13">
                  <c:v>21.212121212121211</c:v>
                </c:pt>
                <c:pt idx="14">
                  <c:v>14.285714285714285</c:v>
                </c:pt>
                <c:pt idx="15">
                  <c:v>28.571428571428569</c:v>
                </c:pt>
                <c:pt idx="16">
                  <c:v>23.333333333333332</c:v>
                </c:pt>
                <c:pt idx="17">
                  <c:v>18.181818181818183</c:v>
                </c:pt>
                <c:pt idx="18">
                  <c:v>35</c:v>
                </c:pt>
                <c:pt idx="19">
                  <c:v>9.0909090909090917</c:v>
                </c:pt>
                <c:pt idx="20">
                  <c:v>36</c:v>
                </c:pt>
                <c:pt idx="21">
                  <c:v>22.727272727272727</c:v>
                </c:pt>
                <c:pt idx="22">
                  <c:v>20.833333333333336</c:v>
                </c:pt>
                <c:pt idx="23">
                  <c:v>20.689655172413794</c:v>
                </c:pt>
                <c:pt idx="24">
                  <c:v>36.363636363636367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D7-46A1-91FD-A90AD0F07741}"/>
            </c:ext>
          </c:extLst>
        </c:ser>
        <c:ser>
          <c:idx val="1"/>
          <c:order val="1"/>
          <c:tx>
            <c:strRef>
              <c:f>Grafi!$AE$9</c:f>
              <c:strCache>
                <c:ptCount val="1"/>
                <c:pt idx="0">
                  <c:v>Nove razvojne platforme</c:v>
                </c:pt>
              </c:strCache>
            </c:strRef>
          </c:tx>
          <c:spPr>
            <a:solidFill>
              <a:srgbClr val="FFC000">
                <a:alpha val="45000"/>
              </a:srgbClr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Grafi!$AF$9:$BD$9</c:f>
              <c:numCache>
                <c:formatCode>0</c:formatCode>
                <c:ptCount val="25"/>
                <c:pt idx="0">
                  <c:v>44.444444444444443</c:v>
                </c:pt>
                <c:pt idx="1">
                  <c:v>12</c:v>
                </c:pt>
                <c:pt idx="2">
                  <c:v>21.739130434782609</c:v>
                </c:pt>
                <c:pt idx="3">
                  <c:v>8.3333333333333321</c:v>
                </c:pt>
                <c:pt idx="4">
                  <c:v>13.043478260869565</c:v>
                </c:pt>
                <c:pt idx="5">
                  <c:v>41.935483870967744</c:v>
                </c:pt>
                <c:pt idx="6">
                  <c:v>7.6923076923076925</c:v>
                </c:pt>
                <c:pt idx="7">
                  <c:v>25.806451612903224</c:v>
                </c:pt>
                <c:pt idx="8">
                  <c:v>24</c:v>
                </c:pt>
                <c:pt idx="9">
                  <c:v>22.222222222222221</c:v>
                </c:pt>
                <c:pt idx="10">
                  <c:v>18.518518518518519</c:v>
                </c:pt>
                <c:pt idx="11">
                  <c:v>30</c:v>
                </c:pt>
                <c:pt idx="12">
                  <c:v>26.923076923076923</c:v>
                </c:pt>
                <c:pt idx="13">
                  <c:v>9.0909090909090917</c:v>
                </c:pt>
                <c:pt idx="14">
                  <c:v>28.571428571428569</c:v>
                </c:pt>
                <c:pt idx="15">
                  <c:v>14.285714285714285</c:v>
                </c:pt>
                <c:pt idx="16">
                  <c:v>6.666666666666667</c:v>
                </c:pt>
                <c:pt idx="17">
                  <c:v>9.0909090909090917</c:v>
                </c:pt>
                <c:pt idx="18">
                  <c:v>20</c:v>
                </c:pt>
                <c:pt idx="19">
                  <c:v>4.5454545454545459</c:v>
                </c:pt>
                <c:pt idx="20">
                  <c:v>8</c:v>
                </c:pt>
                <c:pt idx="21">
                  <c:v>9.0909090909090917</c:v>
                </c:pt>
                <c:pt idx="22">
                  <c:v>12.5</c:v>
                </c:pt>
                <c:pt idx="23">
                  <c:v>24.137931034482758</c:v>
                </c:pt>
                <c:pt idx="24">
                  <c:v>27.27272727272727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D7-46A1-91FD-A90AD0F07741}"/>
            </c:ext>
          </c:extLst>
        </c:ser>
        <c:ser>
          <c:idx val="4"/>
          <c:order val="4"/>
          <c:tx>
            <c:strRef>
              <c:f>Grafi!$AE$12</c:f>
              <c:strCache>
                <c:ptCount val="1"/>
                <c:pt idx="0">
                  <c:v>Teoretične osnove / vpogled v prihodne trende</c:v>
                </c:pt>
              </c:strCache>
            </c:strRef>
          </c:tx>
          <c:spPr>
            <a:solidFill>
              <a:srgbClr val="FFFF00">
                <a:alpha val="47000"/>
              </a:srgbClr>
            </a:solidFill>
            <a:ln>
              <a:solidFill>
                <a:srgbClr val="FFFF00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Grafi!$AF$12:$BD$12</c:f>
              <c:numCache>
                <c:formatCode>0</c:formatCode>
                <c:ptCount val="25"/>
                <c:pt idx="0">
                  <c:v>11.111111111111111</c:v>
                </c:pt>
                <c:pt idx="1">
                  <c:v>24</c:v>
                </c:pt>
                <c:pt idx="2">
                  <c:v>30.434782608695656</c:v>
                </c:pt>
                <c:pt idx="3">
                  <c:v>33.333333333333329</c:v>
                </c:pt>
                <c:pt idx="4">
                  <c:v>30.434782608695656</c:v>
                </c:pt>
                <c:pt idx="5">
                  <c:v>38.70967741935484</c:v>
                </c:pt>
                <c:pt idx="6">
                  <c:v>15.384615384615385</c:v>
                </c:pt>
                <c:pt idx="7">
                  <c:v>32.258064516129032</c:v>
                </c:pt>
                <c:pt idx="8">
                  <c:v>20</c:v>
                </c:pt>
                <c:pt idx="9">
                  <c:v>25.925925925925924</c:v>
                </c:pt>
                <c:pt idx="10">
                  <c:v>18.518518518518519</c:v>
                </c:pt>
                <c:pt idx="11">
                  <c:v>30</c:v>
                </c:pt>
                <c:pt idx="12">
                  <c:v>23.076923076923077</c:v>
                </c:pt>
                <c:pt idx="13">
                  <c:v>18.181818181818183</c:v>
                </c:pt>
                <c:pt idx="14">
                  <c:v>14.285714285714285</c:v>
                </c:pt>
                <c:pt idx="15">
                  <c:v>7.1428571428571423</c:v>
                </c:pt>
                <c:pt idx="16">
                  <c:v>6.666666666666667</c:v>
                </c:pt>
                <c:pt idx="17">
                  <c:v>9.0909090909090917</c:v>
                </c:pt>
                <c:pt idx="18">
                  <c:v>30</c:v>
                </c:pt>
                <c:pt idx="19">
                  <c:v>22.727272727272727</c:v>
                </c:pt>
                <c:pt idx="20">
                  <c:v>8</c:v>
                </c:pt>
                <c:pt idx="21">
                  <c:v>13.636363636363635</c:v>
                </c:pt>
                <c:pt idx="22">
                  <c:v>16.666666666666664</c:v>
                </c:pt>
                <c:pt idx="23">
                  <c:v>6.8965517241379306</c:v>
                </c:pt>
                <c:pt idx="24">
                  <c:v>18.181818181818183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BD7-46A1-91FD-A90AD0F07741}"/>
            </c:ext>
          </c:extLst>
        </c:ser>
        <c:ser>
          <c:idx val="7"/>
          <c:order val="7"/>
          <c:tx>
            <c:strRef>
              <c:f>Grafi!$AE$15</c:f>
              <c:strCache>
                <c:ptCount val="1"/>
                <c:pt idx="0">
                  <c:v>Primerjava konkretnih rešitev in pristopov</c:v>
                </c:pt>
              </c:strCache>
            </c:strRef>
          </c:tx>
          <c:spPr>
            <a:solidFill>
              <a:srgbClr val="92D050">
                <a:alpha val="62000"/>
              </a:srgbClr>
            </a:solidFill>
            <a:ln>
              <a:solidFill>
                <a:srgbClr val="92D050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Grafi!$AF$15:$BD$15</c:f>
              <c:numCache>
                <c:formatCode>0</c:formatCode>
                <c:ptCount val="25"/>
                <c:pt idx="0">
                  <c:v>7.4074074074074066</c:v>
                </c:pt>
                <c:pt idx="1">
                  <c:v>8</c:v>
                </c:pt>
                <c:pt idx="2">
                  <c:v>39.130434782608695</c:v>
                </c:pt>
                <c:pt idx="3">
                  <c:v>20.833333333333336</c:v>
                </c:pt>
                <c:pt idx="4">
                  <c:v>4.3478260869565215</c:v>
                </c:pt>
                <c:pt idx="5">
                  <c:v>16.129032258064516</c:v>
                </c:pt>
                <c:pt idx="6">
                  <c:v>7.6923076923076925</c:v>
                </c:pt>
                <c:pt idx="7">
                  <c:v>12.903225806451612</c:v>
                </c:pt>
                <c:pt idx="8">
                  <c:v>8</c:v>
                </c:pt>
                <c:pt idx="9">
                  <c:v>11.111111111111111</c:v>
                </c:pt>
                <c:pt idx="10">
                  <c:v>14.814814814814813</c:v>
                </c:pt>
                <c:pt idx="11">
                  <c:v>0</c:v>
                </c:pt>
                <c:pt idx="12">
                  <c:v>3.8461538461538463</c:v>
                </c:pt>
                <c:pt idx="13">
                  <c:v>18.181818181818183</c:v>
                </c:pt>
                <c:pt idx="14">
                  <c:v>25</c:v>
                </c:pt>
                <c:pt idx="15">
                  <c:v>10.714285714285714</c:v>
                </c:pt>
                <c:pt idx="16">
                  <c:v>10</c:v>
                </c:pt>
                <c:pt idx="17">
                  <c:v>18.181818181818183</c:v>
                </c:pt>
                <c:pt idx="18">
                  <c:v>10</c:v>
                </c:pt>
                <c:pt idx="19">
                  <c:v>13.636363636363635</c:v>
                </c:pt>
                <c:pt idx="20">
                  <c:v>8</c:v>
                </c:pt>
                <c:pt idx="21">
                  <c:v>13.636363636363635</c:v>
                </c:pt>
                <c:pt idx="22">
                  <c:v>12.5</c:v>
                </c:pt>
                <c:pt idx="23">
                  <c:v>3.4482758620689653</c:v>
                </c:pt>
                <c:pt idx="24">
                  <c:v>22.727272727272727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BD7-46A1-91FD-A90AD0F07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3175071"/>
        <c:axId val="1453179231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Grafi!$AE$10</c15:sqref>
                        </c15:formulaRef>
                      </c:ext>
                    </c:extLst>
                    <c:strCache>
                      <c:ptCount val="1"/>
                      <c:pt idx="0">
                        <c:v>Normativni okvir v IT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Grafi!$AF$10:$BD$10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7.4074074074074066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3.8461538461538463</c:v>
                      </c:pt>
                      <c:pt idx="13">
                        <c:v>3.0303030303030303</c:v>
                      </c:pt>
                      <c:pt idx="14">
                        <c:v>10.714285714285714</c:v>
                      </c:pt>
                      <c:pt idx="15">
                        <c:v>7.1428571428571423</c:v>
                      </c:pt>
                      <c:pt idx="16">
                        <c:v>3.3333333333333335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4.5454545454545459</c:v>
                      </c:pt>
                      <c:pt idx="22">
                        <c:v>12.5</c:v>
                      </c:pt>
                      <c:pt idx="23">
                        <c:v>6.8965517241379306</c:v>
                      </c:pt>
                      <c:pt idx="24">
                        <c:v>4.5454545454545459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4-5BD7-46A1-91FD-A90AD0F07741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Grafi!$AE$11</c15:sqref>
                        </c15:formulaRef>
                      </c:ext>
                    </c:extLst>
                    <c:strCache>
                      <c:ptCount val="1"/>
                      <c:pt idx="0">
                        <c:v>Integracije IS/IR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Grafi!$AF$11:$BD$11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3.7037037037037033</c:v>
                      </c:pt>
                      <c:pt idx="1">
                        <c:v>0</c:v>
                      </c:pt>
                      <c:pt idx="2">
                        <c:v>8.695652173913043</c:v>
                      </c:pt>
                      <c:pt idx="3">
                        <c:v>0</c:v>
                      </c:pt>
                      <c:pt idx="4">
                        <c:v>4.3478260869565215</c:v>
                      </c:pt>
                      <c:pt idx="5">
                        <c:v>3.225806451612903</c:v>
                      </c:pt>
                      <c:pt idx="6">
                        <c:v>23.076923076923077</c:v>
                      </c:pt>
                      <c:pt idx="7">
                        <c:v>9.67741935483871</c:v>
                      </c:pt>
                      <c:pt idx="8">
                        <c:v>8</c:v>
                      </c:pt>
                      <c:pt idx="9">
                        <c:v>14.814814814814813</c:v>
                      </c:pt>
                      <c:pt idx="10">
                        <c:v>7.4074074074074066</c:v>
                      </c:pt>
                      <c:pt idx="11">
                        <c:v>10</c:v>
                      </c:pt>
                      <c:pt idx="12">
                        <c:v>15.384615384615385</c:v>
                      </c:pt>
                      <c:pt idx="13">
                        <c:v>6.0606060606060606</c:v>
                      </c:pt>
                      <c:pt idx="14">
                        <c:v>3.5714285714285712</c:v>
                      </c:pt>
                      <c:pt idx="15">
                        <c:v>3.5714285714285712</c:v>
                      </c:pt>
                      <c:pt idx="16">
                        <c:v>3.3333333333333335</c:v>
                      </c:pt>
                      <c:pt idx="17">
                        <c:v>4.5454545454545459</c:v>
                      </c:pt>
                      <c:pt idx="18">
                        <c:v>0</c:v>
                      </c:pt>
                      <c:pt idx="19">
                        <c:v>13.636363636363635</c:v>
                      </c:pt>
                      <c:pt idx="20">
                        <c:v>8</c:v>
                      </c:pt>
                      <c:pt idx="21">
                        <c:v>4.5454545454545459</c:v>
                      </c:pt>
                      <c:pt idx="22">
                        <c:v>12.5</c:v>
                      </c:pt>
                      <c:pt idx="23">
                        <c:v>6.8965517241379306</c:v>
                      </c:pt>
                      <c:pt idx="24">
                        <c:v>9.0909090909090917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5BD7-46A1-91FD-A90AD0F07741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Grafi!$AE$13</c15:sqref>
                        </c15:formulaRef>
                      </c:ext>
                    </c:extLst>
                    <c:strCache>
                      <c:ptCount val="1"/>
                      <c:pt idx="0">
                        <c:v>IT arhitekture in načrtovanje IS/IR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Grafi!$AF$13:$BD$13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20</c:v>
                      </c:pt>
                      <c:pt idx="2">
                        <c:v>26.086956521739129</c:v>
                      </c:pt>
                      <c:pt idx="3">
                        <c:v>16.666666666666664</c:v>
                      </c:pt>
                      <c:pt idx="4">
                        <c:v>30.434782608695656</c:v>
                      </c:pt>
                      <c:pt idx="5">
                        <c:v>16.129032258064516</c:v>
                      </c:pt>
                      <c:pt idx="6">
                        <c:v>15.384615384615385</c:v>
                      </c:pt>
                      <c:pt idx="7">
                        <c:v>22.58064516129032</c:v>
                      </c:pt>
                      <c:pt idx="8">
                        <c:v>20</c:v>
                      </c:pt>
                      <c:pt idx="9">
                        <c:v>25.925925925925924</c:v>
                      </c:pt>
                      <c:pt idx="10">
                        <c:v>11.111111111111111</c:v>
                      </c:pt>
                      <c:pt idx="11">
                        <c:v>25</c:v>
                      </c:pt>
                      <c:pt idx="12">
                        <c:v>11.538461538461538</c:v>
                      </c:pt>
                      <c:pt idx="13">
                        <c:v>15.151515151515152</c:v>
                      </c:pt>
                      <c:pt idx="14">
                        <c:v>0</c:v>
                      </c:pt>
                      <c:pt idx="15">
                        <c:v>10.714285714285714</c:v>
                      </c:pt>
                      <c:pt idx="16">
                        <c:v>3.3333333333333335</c:v>
                      </c:pt>
                      <c:pt idx="17">
                        <c:v>18.181818181818183</c:v>
                      </c:pt>
                      <c:pt idx="18">
                        <c:v>10</c:v>
                      </c:pt>
                      <c:pt idx="19">
                        <c:v>0</c:v>
                      </c:pt>
                      <c:pt idx="20">
                        <c:v>8</c:v>
                      </c:pt>
                      <c:pt idx="21">
                        <c:v>4.5454545454545459</c:v>
                      </c:pt>
                      <c:pt idx="22">
                        <c:v>16.666666666666664</c:v>
                      </c:pt>
                      <c:pt idx="23">
                        <c:v>6.8965517241379306</c:v>
                      </c:pt>
                      <c:pt idx="24">
                        <c:v>13.636363636363635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5BD7-46A1-91FD-A90AD0F07741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Grafi!$AE$14</c15:sqref>
                        </c15:formulaRef>
                      </c:ext>
                    </c:extLst>
                    <c:strCache>
                      <c:ptCount val="1"/>
                      <c:pt idx="0">
                        <c:v>Upravljanje in spremljanje IS/IR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Grafi!$AF$14:$BD$14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3.8461538461538463</c:v>
                      </c:pt>
                      <c:pt idx="7">
                        <c:v>3.225806451612903</c:v>
                      </c:pt>
                      <c:pt idx="8">
                        <c:v>0</c:v>
                      </c:pt>
                      <c:pt idx="9">
                        <c:v>3.7037037037037033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3.8461538461538463</c:v>
                      </c:pt>
                      <c:pt idx="13">
                        <c:v>3.0303030303030303</c:v>
                      </c:pt>
                      <c:pt idx="14">
                        <c:v>3.5714285714285712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4.5454545454545459</c:v>
                      </c:pt>
                      <c:pt idx="20">
                        <c:v>4</c:v>
                      </c:pt>
                      <c:pt idx="21">
                        <c:v>4.5454545454545459</c:v>
                      </c:pt>
                      <c:pt idx="22">
                        <c:v>4.1666666666666661</c:v>
                      </c:pt>
                      <c:pt idx="23">
                        <c:v>0</c:v>
                      </c:pt>
                      <c:pt idx="24">
                        <c:v>4.5454545454545459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5BD7-46A1-91FD-A90AD0F07741}"/>
                  </c:ext>
                </c:extLst>
              </c15:ser>
            </c15:filteredBarSeries>
          </c:ext>
        </c:extLst>
      </c:barChart>
      <c:catAx>
        <c:axId val="1453175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l-SI"/>
          </a:p>
        </c:txPr>
        <c:crossAx val="1453179231"/>
        <c:crosses val="autoZero"/>
        <c:auto val="1"/>
        <c:lblAlgn val="ctr"/>
        <c:lblOffset val="100"/>
        <c:noMultiLvlLbl val="0"/>
      </c:catAx>
      <c:valAx>
        <c:axId val="1453179231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l-SI"/>
          </a:p>
        </c:txPr>
        <c:crossAx val="1453175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>
          <a:solidFill>
            <a:schemeClr val="bg1"/>
          </a:solidFill>
          <a:latin typeface="Myriad Pro" panose="020B0503030403020204" pitchFamily="34" charset="0"/>
        </a:defRPr>
      </a:pPr>
      <a:endParaRPr lang="sl-SI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1"/>
          <c:tx>
            <c:strRef>
              <c:f>Grafi!$AE$11</c:f>
              <c:strCache>
                <c:ptCount val="1"/>
                <c:pt idx="0">
                  <c:v>Integracije IS/IR</c:v>
                </c:pt>
              </c:strCache>
            </c:strRef>
          </c:tx>
          <c:spPr>
            <a:solidFill>
              <a:srgbClr val="FFFF00">
                <a:alpha val="40000"/>
              </a:srgbClr>
            </a:solidFill>
            <a:ln>
              <a:solidFill>
                <a:srgbClr val="FFFF00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Grafi!$AF$11:$BD$11</c:f>
              <c:numCache>
                <c:formatCode>0</c:formatCode>
                <c:ptCount val="25"/>
                <c:pt idx="0">
                  <c:v>3.7037037037037033</c:v>
                </c:pt>
                <c:pt idx="1">
                  <c:v>0</c:v>
                </c:pt>
                <c:pt idx="2">
                  <c:v>8.695652173913043</c:v>
                </c:pt>
                <c:pt idx="3">
                  <c:v>0</c:v>
                </c:pt>
                <c:pt idx="4">
                  <c:v>4.3478260869565215</c:v>
                </c:pt>
                <c:pt idx="5">
                  <c:v>3.225806451612903</c:v>
                </c:pt>
                <c:pt idx="6">
                  <c:v>23.076923076923077</c:v>
                </c:pt>
                <c:pt idx="7">
                  <c:v>9.67741935483871</c:v>
                </c:pt>
                <c:pt idx="8">
                  <c:v>8</c:v>
                </c:pt>
                <c:pt idx="9">
                  <c:v>14.814814814814813</c:v>
                </c:pt>
                <c:pt idx="10">
                  <c:v>7.4074074074074066</c:v>
                </c:pt>
                <c:pt idx="11">
                  <c:v>10</c:v>
                </c:pt>
                <c:pt idx="12">
                  <c:v>15.384615384615385</c:v>
                </c:pt>
                <c:pt idx="13">
                  <c:v>6.0606060606060606</c:v>
                </c:pt>
                <c:pt idx="14">
                  <c:v>3.5714285714285712</c:v>
                </c:pt>
                <c:pt idx="15">
                  <c:v>3.5714285714285712</c:v>
                </c:pt>
                <c:pt idx="16">
                  <c:v>3.3333333333333335</c:v>
                </c:pt>
                <c:pt idx="17">
                  <c:v>4.5454545454545459</c:v>
                </c:pt>
                <c:pt idx="18">
                  <c:v>0</c:v>
                </c:pt>
                <c:pt idx="19">
                  <c:v>13.636363636363635</c:v>
                </c:pt>
                <c:pt idx="20">
                  <c:v>8</c:v>
                </c:pt>
                <c:pt idx="21">
                  <c:v>4.5454545454545459</c:v>
                </c:pt>
                <c:pt idx="22">
                  <c:v>12.5</c:v>
                </c:pt>
                <c:pt idx="23">
                  <c:v>6.8965517241379306</c:v>
                </c:pt>
                <c:pt idx="24">
                  <c:v>9.0909090909090917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AC-49E2-951B-388BD7882389}"/>
            </c:ext>
          </c:extLst>
        </c:ser>
        <c:ser>
          <c:idx val="3"/>
          <c:order val="3"/>
          <c:tx>
            <c:strRef>
              <c:f>Grafi!$AE$13</c:f>
              <c:strCache>
                <c:ptCount val="1"/>
                <c:pt idx="0">
                  <c:v>IT arhitekture in načrtovanje IS/IR</c:v>
                </c:pt>
              </c:strCache>
            </c:strRef>
          </c:tx>
          <c:spPr>
            <a:solidFill>
              <a:schemeClr val="bg1">
                <a:alpha val="52000"/>
              </a:schemeClr>
            </a:solidFill>
            <a:ln>
              <a:solidFill>
                <a:schemeClr val="bg1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Grafi!$AF$13:$BD$13</c:f>
              <c:numCache>
                <c:formatCode>0</c:formatCode>
                <c:ptCount val="25"/>
                <c:pt idx="0">
                  <c:v>0</c:v>
                </c:pt>
                <c:pt idx="1">
                  <c:v>20</c:v>
                </c:pt>
                <c:pt idx="2">
                  <c:v>26.086956521739129</c:v>
                </c:pt>
                <c:pt idx="3">
                  <c:v>16.666666666666664</c:v>
                </c:pt>
                <c:pt idx="4">
                  <c:v>30.434782608695656</c:v>
                </c:pt>
                <c:pt idx="5">
                  <c:v>16.129032258064516</c:v>
                </c:pt>
                <c:pt idx="6">
                  <c:v>15.384615384615385</c:v>
                </c:pt>
                <c:pt idx="7">
                  <c:v>22.58064516129032</c:v>
                </c:pt>
                <c:pt idx="8">
                  <c:v>20</c:v>
                </c:pt>
                <c:pt idx="9">
                  <c:v>25.925925925925924</c:v>
                </c:pt>
                <c:pt idx="10">
                  <c:v>11.111111111111111</c:v>
                </c:pt>
                <c:pt idx="11">
                  <c:v>25</c:v>
                </c:pt>
                <c:pt idx="12">
                  <c:v>11.538461538461538</c:v>
                </c:pt>
                <c:pt idx="13">
                  <c:v>15.151515151515152</c:v>
                </c:pt>
                <c:pt idx="14">
                  <c:v>0</c:v>
                </c:pt>
                <c:pt idx="15">
                  <c:v>10.714285714285714</c:v>
                </c:pt>
                <c:pt idx="16">
                  <c:v>3.3333333333333335</c:v>
                </c:pt>
                <c:pt idx="17">
                  <c:v>18.181818181818183</c:v>
                </c:pt>
                <c:pt idx="18">
                  <c:v>10</c:v>
                </c:pt>
                <c:pt idx="19">
                  <c:v>0</c:v>
                </c:pt>
                <c:pt idx="20">
                  <c:v>8</c:v>
                </c:pt>
                <c:pt idx="21">
                  <c:v>4.5454545454545459</c:v>
                </c:pt>
                <c:pt idx="22">
                  <c:v>16.666666666666664</c:v>
                </c:pt>
                <c:pt idx="23">
                  <c:v>6.8965517241379306</c:v>
                </c:pt>
                <c:pt idx="24">
                  <c:v>13.636363636363635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AC-49E2-951B-388BD7882389}"/>
            </c:ext>
          </c:extLst>
        </c:ser>
        <c:ser>
          <c:idx val="7"/>
          <c:order val="7"/>
          <c:tx>
            <c:strRef>
              <c:f>Grafi!$AE$17</c:f>
              <c:strCache>
                <c:ptCount val="1"/>
                <c:pt idx="0">
                  <c:v>Podpora / informatizacija poslovnih procesov</c:v>
                </c:pt>
              </c:strCache>
            </c:strRef>
          </c:tx>
          <c:spPr>
            <a:solidFill>
              <a:srgbClr val="92D050">
                <a:alpha val="47000"/>
              </a:srgbClr>
            </a:solidFill>
            <a:ln>
              <a:solidFill>
                <a:srgbClr val="92D050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Grafi!$AF$17:$BD$17</c:f>
              <c:numCache>
                <c:formatCode>0</c:formatCode>
                <c:ptCount val="25"/>
                <c:pt idx="0">
                  <c:v>3.7037037037037033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4.3478260869565215</c:v>
                </c:pt>
                <c:pt idx="5">
                  <c:v>0</c:v>
                </c:pt>
                <c:pt idx="6">
                  <c:v>3.8461538461538463</c:v>
                </c:pt>
                <c:pt idx="7">
                  <c:v>9.67741935483871</c:v>
                </c:pt>
                <c:pt idx="8">
                  <c:v>4</c:v>
                </c:pt>
                <c:pt idx="9">
                  <c:v>0</c:v>
                </c:pt>
                <c:pt idx="10">
                  <c:v>7.4074074074074066</c:v>
                </c:pt>
                <c:pt idx="11">
                  <c:v>5</c:v>
                </c:pt>
                <c:pt idx="12">
                  <c:v>19.230769230769234</c:v>
                </c:pt>
                <c:pt idx="13">
                  <c:v>6.0606060606060606</c:v>
                </c:pt>
                <c:pt idx="14">
                  <c:v>10.714285714285714</c:v>
                </c:pt>
                <c:pt idx="15">
                  <c:v>3.5714285714285712</c:v>
                </c:pt>
                <c:pt idx="16">
                  <c:v>13.333333333333334</c:v>
                </c:pt>
                <c:pt idx="17">
                  <c:v>4.5454545454545459</c:v>
                </c:pt>
                <c:pt idx="18">
                  <c:v>5</c:v>
                </c:pt>
                <c:pt idx="19">
                  <c:v>0</c:v>
                </c:pt>
                <c:pt idx="20">
                  <c:v>4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AC-49E2-951B-388BD7882389}"/>
            </c:ext>
          </c:extLst>
        </c:ser>
        <c:ser>
          <c:idx val="8"/>
          <c:order val="8"/>
          <c:tx>
            <c:strRef>
              <c:f>Grafi!$AE$18</c:f>
              <c:strCache>
                <c:ptCount val="1"/>
                <c:pt idx="0">
                  <c:v>(Agilne) Razvojne metode</c:v>
                </c:pt>
              </c:strCache>
            </c:strRef>
          </c:tx>
          <c:spPr>
            <a:solidFill>
              <a:srgbClr val="FF6925">
                <a:alpha val="82000"/>
              </a:srgbClr>
            </a:solidFill>
            <a:ln>
              <a:solidFill>
                <a:srgbClr val="FF6925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Grafi!$AF$18:$BD$18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8.3333333333333321</c:v>
                </c:pt>
                <c:pt idx="4">
                  <c:v>4.3478260869565215</c:v>
                </c:pt>
                <c:pt idx="5">
                  <c:v>3.225806451612903</c:v>
                </c:pt>
                <c:pt idx="6">
                  <c:v>7.6923076923076925</c:v>
                </c:pt>
                <c:pt idx="7">
                  <c:v>3.225806451612903</c:v>
                </c:pt>
                <c:pt idx="8">
                  <c:v>12</c:v>
                </c:pt>
                <c:pt idx="9">
                  <c:v>11.111111111111111</c:v>
                </c:pt>
                <c:pt idx="10">
                  <c:v>3.7037037037037033</c:v>
                </c:pt>
                <c:pt idx="11">
                  <c:v>10</c:v>
                </c:pt>
                <c:pt idx="12">
                  <c:v>11.538461538461538</c:v>
                </c:pt>
                <c:pt idx="13">
                  <c:v>0</c:v>
                </c:pt>
                <c:pt idx="14">
                  <c:v>3.5714285714285712</c:v>
                </c:pt>
                <c:pt idx="15">
                  <c:v>0</c:v>
                </c:pt>
                <c:pt idx="16">
                  <c:v>10</c:v>
                </c:pt>
                <c:pt idx="17">
                  <c:v>4.5454545454545459</c:v>
                </c:pt>
                <c:pt idx="18">
                  <c:v>5</c:v>
                </c:pt>
                <c:pt idx="19">
                  <c:v>4.5454545454545459</c:v>
                </c:pt>
                <c:pt idx="20">
                  <c:v>8</c:v>
                </c:pt>
                <c:pt idx="21">
                  <c:v>9.0909090909090917</c:v>
                </c:pt>
                <c:pt idx="22">
                  <c:v>8.3333333333333321</c:v>
                </c:pt>
                <c:pt idx="23">
                  <c:v>3.4482758620689653</c:v>
                </c:pt>
                <c:pt idx="2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AC-49E2-951B-388BD7882389}"/>
            </c:ext>
          </c:extLst>
        </c:ser>
        <c:ser>
          <c:idx val="9"/>
          <c:order val="9"/>
          <c:tx>
            <c:strRef>
              <c:f>Grafi!$AE$19</c:f>
              <c:strCache>
                <c:ptCount val="1"/>
                <c:pt idx="0">
                  <c:v>Zagotavljanje kakovosti IS/IR, testiranje</c:v>
                </c:pt>
              </c:strCache>
            </c:strRef>
          </c:tx>
          <c:spPr>
            <a:solidFill>
              <a:srgbClr val="FFC000">
                <a:alpha val="53000"/>
              </a:srgbClr>
            </a:solidFill>
            <a:ln>
              <a:solidFill>
                <a:srgbClr val="FFC000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Grafi!$AF$19:$BD$19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4.3478260869565215</c:v>
                </c:pt>
                <c:pt idx="3">
                  <c:v>8.3333333333333321</c:v>
                </c:pt>
                <c:pt idx="4">
                  <c:v>0</c:v>
                </c:pt>
                <c:pt idx="5">
                  <c:v>0</c:v>
                </c:pt>
                <c:pt idx="6">
                  <c:v>3.8461538461538463</c:v>
                </c:pt>
                <c:pt idx="7">
                  <c:v>6.4516129032258061</c:v>
                </c:pt>
                <c:pt idx="8">
                  <c:v>0</c:v>
                </c:pt>
                <c:pt idx="9">
                  <c:v>11.111111111111111</c:v>
                </c:pt>
                <c:pt idx="10">
                  <c:v>3.7037037037037033</c:v>
                </c:pt>
                <c:pt idx="11">
                  <c:v>5</c:v>
                </c:pt>
                <c:pt idx="12">
                  <c:v>7.6923076923076925</c:v>
                </c:pt>
                <c:pt idx="13">
                  <c:v>6.0606060606060606</c:v>
                </c:pt>
                <c:pt idx="14">
                  <c:v>3.5714285714285712</c:v>
                </c:pt>
                <c:pt idx="15">
                  <c:v>10.714285714285714</c:v>
                </c:pt>
                <c:pt idx="16">
                  <c:v>6.666666666666667</c:v>
                </c:pt>
                <c:pt idx="17">
                  <c:v>13.636363636363635</c:v>
                </c:pt>
                <c:pt idx="18">
                  <c:v>0</c:v>
                </c:pt>
                <c:pt idx="19">
                  <c:v>0</c:v>
                </c:pt>
                <c:pt idx="20">
                  <c:v>20</c:v>
                </c:pt>
                <c:pt idx="21">
                  <c:v>18.181818181818183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AC-49E2-951B-388BD78823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3175071"/>
        <c:axId val="1453179231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Grafi!$AE$10</c15:sqref>
                        </c15:formulaRef>
                      </c:ext>
                    </c:extLst>
                    <c:strCache>
                      <c:ptCount val="1"/>
                      <c:pt idx="0">
                        <c:v>Normativni okvir v IT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Grafi!$AF$10:$BD$10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7.4074074074074066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3.8461538461538463</c:v>
                      </c:pt>
                      <c:pt idx="13">
                        <c:v>3.0303030303030303</c:v>
                      </c:pt>
                      <c:pt idx="14">
                        <c:v>10.714285714285714</c:v>
                      </c:pt>
                      <c:pt idx="15">
                        <c:v>7.1428571428571423</c:v>
                      </c:pt>
                      <c:pt idx="16">
                        <c:v>3.3333333333333335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4.5454545454545459</c:v>
                      </c:pt>
                      <c:pt idx="22">
                        <c:v>12.5</c:v>
                      </c:pt>
                      <c:pt idx="23">
                        <c:v>6.8965517241379306</c:v>
                      </c:pt>
                      <c:pt idx="24">
                        <c:v>4.5454545454545459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5-D8AC-49E2-951B-388BD7882389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Grafi!$AE$12</c15:sqref>
                        </c15:formulaRef>
                      </c:ext>
                    </c:extLst>
                    <c:strCache>
                      <c:ptCount val="1"/>
                      <c:pt idx="0">
                        <c:v>Teoretične osnove / vpogled v prihodne trende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Grafi!$AF$12:$BD$12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11.111111111111111</c:v>
                      </c:pt>
                      <c:pt idx="1">
                        <c:v>24</c:v>
                      </c:pt>
                      <c:pt idx="2">
                        <c:v>30.434782608695656</c:v>
                      </c:pt>
                      <c:pt idx="3">
                        <c:v>33.333333333333329</c:v>
                      </c:pt>
                      <c:pt idx="4">
                        <c:v>30.434782608695656</c:v>
                      </c:pt>
                      <c:pt idx="5">
                        <c:v>38.70967741935484</c:v>
                      </c:pt>
                      <c:pt idx="6">
                        <c:v>15.384615384615385</c:v>
                      </c:pt>
                      <c:pt idx="7">
                        <c:v>32.258064516129032</c:v>
                      </c:pt>
                      <c:pt idx="8">
                        <c:v>20</c:v>
                      </c:pt>
                      <c:pt idx="9">
                        <c:v>25.925925925925924</c:v>
                      </c:pt>
                      <c:pt idx="10">
                        <c:v>18.518518518518519</c:v>
                      </c:pt>
                      <c:pt idx="11">
                        <c:v>30</c:v>
                      </c:pt>
                      <c:pt idx="12">
                        <c:v>23.076923076923077</c:v>
                      </c:pt>
                      <c:pt idx="13">
                        <c:v>18.181818181818183</c:v>
                      </c:pt>
                      <c:pt idx="14">
                        <c:v>14.285714285714285</c:v>
                      </c:pt>
                      <c:pt idx="15">
                        <c:v>7.1428571428571423</c:v>
                      </c:pt>
                      <c:pt idx="16">
                        <c:v>6.666666666666667</c:v>
                      </c:pt>
                      <c:pt idx="17">
                        <c:v>9.0909090909090917</c:v>
                      </c:pt>
                      <c:pt idx="18">
                        <c:v>30</c:v>
                      </c:pt>
                      <c:pt idx="19">
                        <c:v>22.727272727272727</c:v>
                      </c:pt>
                      <c:pt idx="20">
                        <c:v>8</c:v>
                      </c:pt>
                      <c:pt idx="21">
                        <c:v>13.636363636363635</c:v>
                      </c:pt>
                      <c:pt idx="22">
                        <c:v>16.666666666666664</c:v>
                      </c:pt>
                      <c:pt idx="23">
                        <c:v>6.8965517241379306</c:v>
                      </c:pt>
                      <c:pt idx="24">
                        <c:v>18.181818181818183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D8AC-49E2-951B-388BD7882389}"/>
                  </c:ext>
                </c:extLst>
              </c15:ser>
            </c15:filteredBarSeries>
            <c15:filteredBa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Grafi!$AE$14</c15:sqref>
                        </c15:formulaRef>
                      </c:ext>
                    </c:extLst>
                    <c:strCache>
                      <c:ptCount val="1"/>
                      <c:pt idx="0">
                        <c:v>Upravljanje in spremljanje IS/IR</c:v>
                      </c:pt>
                    </c:strCache>
                  </c:strRef>
                </c:tx>
                <c:spPr>
                  <a:solidFill>
                    <a:schemeClr val="accent5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Grafi!$AF$14:$BD$14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3.8461538461538463</c:v>
                      </c:pt>
                      <c:pt idx="7">
                        <c:v>3.225806451612903</c:v>
                      </c:pt>
                      <c:pt idx="8">
                        <c:v>0</c:v>
                      </c:pt>
                      <c:pt idx="9">
                        <c:v>3.7037037037037033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3.8461538461538463</c:v>
                      </c:pt>
                      <c:pt idx="13">
                        <c:v>3.0303030303030303</c:v>
                      </c:pt>
                      <c:pt idx="14">
                        <c:v>3.5714285714285712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4.5454545454545459</c:v>
                      </c:pt>
                      <c:pt idx="20">
                        <c:v>4</c:v>
                      </c:pt>
                      <c:pt idx="21">
                        <c:v>4.5454545454545459</c:v>
                      </c:pt>
                      <c:pt idx="22">
                        <c:v>4.1666666666666661</c:v>
                      </c:pt>
                      <c:pt idx="23">
                        <c:v>0</c:v>
                      </c:pt>
                      <c:pt idx="24">
                        <c:v>4.5454545454545459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D8AC-49E2-951B-388BD7882389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Grafi!$AE$15</c15:sqref>
                        </c15:formulaRef>
                      </c:ext>
                    </c:extLst>
                    <c:strCache>
                      <c:ptCount val="1"/>
                      <c:pt idx="0">
                        <c:v>Primerjava konkretnih rešitev in pristopov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Grafi!$AF$15:$BD$15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7.4074074074074066</c:v>
                      </c:pt>
                      <c:pt idx="1">
                        <c:v>8</c:v>
                      </c:pt>
                      <c:pt idx="2">
                        <c:v>39.130434782608695</c:v>
                      </c:pt>
                      <c:pt idx="3">
                        <c:v>20.833333333333336</c:v>
                      </c:pt>
                      <c:pt idx="4">
                        <c:v>4.3478260869565215</c:v>
                      </c:pt>
                      <c:pt idx="5">
                        <c:v>16.129032258064516</c:v>
                      </c:pt>
                      <c:pt idx="6">
                        <c:v>7.6923076923076925</c:v>
                      </c:pt>
                      <c:pt idx="7">
                        <c:v>12.903225806451612</c:v>
                      </c:pt>
                      <c:pt idx="8">
                        <c:v>8</c:v>
                      </c:pt>
                      <c:pt idx="9">
                        <c:v>11.111111111111111</c:v>
                      </c:pt>
                      <c:pt idx="10">
                        <c:v>14.814814814814813</c:v>
                      </c:pt>
                      <c:pt idx="11">
                        <c:v>0</c:v>
                      </c:pt>
                      <c:pt idx="12">
                        <c:v>3.8461538461538463</c:v>
                      </c:pt>
                      <c:pt idx="13">
                        <c:v>18.181818181818183</c:v>
                      </c:pt>
                      <c:pt idx="14">
                        <c:v>25</c:v>
                      </c:pt>
                      <c:pt idx="15">
                        <c:v>10.714285714285714</c:v>
                      </c:pt>
                      <c:pt idx="16">
                        <c:v>10</c:v>
                      </c:pt>
                      <c:pt idx="17">
                        <c:v>18.181818181818183</c:v>
                      </c:pt>
                      <c:pt idx="18">
                        <c:v>10</c:v>
                      </c:pt>
                      <c:pt idx="19">
                        <c:v>13.636363636363635</c:v>
                      </c:pt>
                      <c:pt idx="20">
                        <c:v>8</c:v>
                      </c:pt>
                      <c:pt idx="21">
                        <c:v>13.636363636363635</c:v>
                      </c:pt>
                      <c:pt idx="22">
                        <c:v>12.5</c:v>
                      </c:pt>
                      <c:pt idx="23">
                        <c:v>3.4482758620689653</c:v>
                      </c:pt>
                      <c:pt idx="24">
                        <c:v>22.727272727272727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D8AC-49E2-951B-388BD7882389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Grafi!$AE$16</c15:sqref>
                        </c15:formulaRef>
                      </c:ext>
                    </c:extLst>
                    <c:strCache>
                      <c:ptCount val="1"/>
                      <c:pt idx="0">
                        <c:v>Človeški vidik v IT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Grafi!$AF$16:$BD$16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4</c:v>
                      </c:pt>
                      <c:pt idx="2">
                        <c:v>8.695652173913043</c:v>
                      </c:pt>
                      <c:pt idx="3">
                        <c:v>8.3333333333333321</c:v>
                      </c:pt>
                      <c:pt idx="4">
                        <c:v>4.3478260869565215</c:v>
                      </c:pt>
                      <c:pt idx="5">
                        <c:v>3.225806451612903</c:v>
                      </c:pt>
                      <c:pt idx="6">
                        <c:v>3.8461538461538463</c:v>
                      </c:pt>
                      <c:pt idx="7">
                        <c:v>3.225806451612903</c:v>
                      </c:pt>
                      <c:pt idx="8">
                        <c:v>4</c:v>
                      </c:pt>
                      <c:pt idx="9">
                        <c:v>3.7037037037037033</c:v>
                      </c:pt>
                      <c:pt idx="10">
                        <c:v>0</c:v>
                      </c:pt>
                      <c:pt idx="11">
                        <c:v>5</c:v>
                      </c:pt>
                      <c:pt idx="12">
                        <c:v>3.8461538461538463</c:v>
                      </c:pt>
                      <c:pt idx="13">
                        <c:v>0</c:v>
                      </c:pt>
                      <c:pt idx="14">
                        <c:v>7.1428571428571423</c:v>
                      </c:pt>
                      <c:pt idx="15">
                        <c:v>3.5714285714285712</c:v>
                      </c:pt>
                      <c:pt idx="16">
                        <c:v>6.666666666666667</c:v>
                      </c:pt>
                      <c:pt idx="17">
                        <c:v>4.5454545454545459</c:v>
                      </c:pt>
                      <c:pt idx="18">
                        <c:v>0</c:v>
                      </c:pt>
                      <c:pt idx="19">
                        <c:v>9.0909090909090917</c:v>
                      </c:pt>
                      <c:pt idx="20">
                        <c:v>12</c:v>
                      </c:pt>
                      <c:pt idx="21">
                        <c:v>4.5454545454545459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D8AC-49E2-951B-388BD7882389}"/>
                  </c:ext>
                </c:extLst>
              </c15:ser>
            </c15:filteredBarSeries>
          </c:ext>
        </c:extLst>
      </c:barChart>
      <c:catAx>
        <c:axId val="1453175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l-SI"/>
          </a:p>
        </c:txPr>
        <c:crossAx val="1453179231"/>
        <c:crosses val="autoZero"/>
        <c:auto val="1"/>
        <c:lblAlgn val="ctr"/>
        <c:lblOffset val="100"/>
        <c:noMultiLvlLbl val="0"/>
      </c:catAx>
      <c:valAx>
        <c:axId val="1453179231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l-SI"/>
          </a:p>
        </c:txPr>
        <c:crossAx val="1453175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bg1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>
              <a:lumMod val="50000"/>
            </a:schemeClr>
          </a:solidFill>
          <a:latin typeface="Myriad Pro" panose="020B0503030403020204" pitchFamily="34" charset="0"/>
        </a:defRPr>
      </a:pPr>
      <a:endParaRPr lang="sl-S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207592592592593E-2"/>
          <c:y val="0.10702163742690059"/>
          <c:w val="0.93985722222222223"/>
          <c:h val="0.732656140350877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Grafi!$AE$10</c:f>
              <c:strCache>
                <c:ptCount val="1"/>
                <c:pt idx="0">
                  <c:v>Normativni okvir v IT</c:v>
                </c:pt>
              </c:strCache>
            </c:strRef>
          </c:tx>
          <c:spPr>
            <a:solidFill>
              <a:srgbClr val="FF6925">
                <a:alpha val="66000"/>
              </a:srgbClr>
            </a:solidFill>
            <a:ln>
              <a:solidFill>
                <a:srgbClr val="F15C6E"/>
              </a:solidFill>
            </a:ln>
            <a:effectLst/>
          </c:spPr>
          <c:invertIfNegative val="0"/>
          <c:dPt>
            <c:idx val="9"/>
            <c:invertIfNegative val="0"/>
            <c:bubble3D val="0"/>
            <c:spPr>
              <a:solidFill>
                <a:srgbClr val="FF6925">
                  <a:alpha val="66000"/>
                </a:srgbClr>
              </a:solidFill>
              <a:ln>
                <a:solidFill>
                  <a:srgbClr val="FF6925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0-11B8-4301-89AE-93A449DD0C51}"/>
              </c:ext>
            </c:extLst>
          </c:dPt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Grafi!$AF$10:$BD$10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7.4074074074074066</c:v>
                </c:pt>
                <c:pt idx="10">
                  <c:v>0</c:v>
                </c:pt>
                <c:pt idx="11">
                  <c:v>0</c:v>
                </c:pt>
                <c:pt idx="12">
                  <c:v>3.8461538461538463</c:v>
                </c:pt>
                <c:pt idx="13">
                  <c:v>3.0303030303030303</c:v>
                </c:pt>
                <c:pt idx="14">
                  <c:v>10.714285714285714</c:v>
                </c:pt>
                <c:pt idx="15">
                  <c:v>7.1428571428571423</c:v>
                </c:pt>
                <c:pt idx="16">
                  <c:v>3.3333333333333335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4.5454545454545459</c:v>
                </c:pt>
                <c:pt idx="22">
                  <c:v>12.5</c:v>
                </c:pt>
                <c:pt idx="23">
                  <c:v>6.8965517241379306</c:v>
                </c:pt>
                <c:pt idx="24">
                  <c:v>4.5454545454545459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75-4F69-BF40-0B3081496A8D}"/>
            </c:ext>
          </c:extLst>
        </c:ser>
        <c:ser>
          <c:idx val="4"/>
          <c:order val="4"/>
          <c:tx>
            <c:strRef>
              <c:f>Grafi!$AE$14</c:f>
              <c:strCache>
                <c:ptCount val="1"/>
                <c:pt idx="0">
                  <c:v>Upravljanje in spremljanje IS/IR</c:v>
                </c:pt>
              </c:strCache>
            </c:strRef>
          </c:tx>
          <c:spPr>
            <a:solidFill>
              <a:srgbClr val="92D050">
                <a:alpha val="47000"/>
              </a:srgbClr>
            </a:solidFill>
            <a:ln>
              <a:solidFill>
                <a:srgbClr val="92D050"/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Grafi!$AF$14:$BD$14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3.8461538461538463</c:v>
                </c:pt>
                <c:pt idx="7">
                  <c:v>3.225806451612903</c:v>
                </c:pt>
                <c:pt idx="8">
                  <c:v>0</c:v>
                </c:pt>
                <c:pt idx="9">
                  <c:v>3.7037037037037033</c:v>
                </c:pt>
                <c:pt idx="10">
                  <c:v>0</c:v>
                </c:pt>
                <c:pt idx="11">
                  <c:v>0</c:v>
                </c:pt>
                <c:pt idx="12">
                  <c:v>3.8461538461538463</c:v>
                </c:pt>
                <c:pt idx="13">
                  <c:v>3.0303030303030303</c:v>
                </c:pt>
                <c:pt idx="14">
                  <c:v>3.5714285714285712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4.5454545454545459</c:v>
                </c:pt>
                <c:pt idx="20">
                  <c:v>4</c:v>
                </c:pt>
                <c:pt idx="21">
                  <c:v>4.5454545454545459</c:v>
                </c:pt>
                <c:pt idx="22">
                  <c:v>4.1666666666666661</c:v>
                </c:pt>
                <c:pt idx="23">
                  <c:v>0</c:v>
                </c:pt>
                <c:pt idx="24">
                  <c:v>4.5454545454545459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F75-4F69-BF40-0B3081496A8D}"/>
            </c:ext>
          </c:extLst>
        </c:ser>
        <c:ser>
          <c:idx val="6"/>
          <c:order val="6"/>
          <c:tx>
            <c:strRef>
              <c:f>Grafi!$AE$16</c:f>
              <c:strCache>
                <c:ptCount val="1"/>
                <c:pt idx="0">
                  <c:v>Človeški vidik v IT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  <a:alpha val="61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  <a:effectLst/>
          </c:spPr>
          <c:invertIfNegative val="0"/>
          <c:cat>
            <c:numRef>
              <c:f>Grafi!$AF$1:$BD$1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2022</c:v>
                </c:pt>
              </c:numCache>
            </c:numRef>
          </c:cat>
          <c:val>
            <c:numRef>
              <c:f>Grafi!$AF$16:$BD$16</c:f>
              <c:numCache>
                <c:formatCode>0</c:formatCode>
                <c:ptCount val="25"/>
                <c:pt idx="0">
                  <c:v>0</c:v>
                </c:pt>
                <c:pt idx="1">
                  <c:v>4</c:v>
                </c:pt>
                <c:pt idx="2">
                  <c:v>8.695652173913043</c:v>
                </c:pt>
                <c:pt idx="3">
                  <c:v>8.3333333333333321</c:v>
                </c:pt>
                <c:pt idx="4">
                  <c:v>4.3478260869565215</c:v>
                </c:pt>
                <c:pt idx="5">
                  <c:v>3.225806451612903</c:v>
                </c:pt>
                <c:pt idx="6">
                  <c:v>3.8461538461538463</c:v>
                </c:pt>
                <c:pt idx="7">
                  <c:v>3.225806451612903</c:v>
                </c:pt>
                <c:pt idx="8">
                  <c:v>4</c:v>
                </c:pt>
                <c:pt idx="9">
                  <c:v>3.7037037037037033</c:v>
                </c:pt>
                <c:pt idx="10">
                  <c:v>0</c:v>
                </c:pt>
                <c:pt idx="11">
                  <c:v>5</c:v>
                </c:pt>
                <c:pt idx="12">
                  <c:v>3.8461538461538463</c:v>
                </c:pt>
                <c:pt idx="13">
                  <c:v>0</c:v>
                </c:pt>
                <c:pt idx="14">
                  <c:v>7.1428571428571423</c:v>
                </c:pt>
                <c:pt idx="15">
                  <c:v>3.5714285714285712</c:v>
                </c:pt>
                <c:pt idx="16">
                  <c:v>6.666666666666667</c:v>
                </c:pt>
                <c:pt idx="17">
                  <c:v>4.5454545454545459</c:v>
                </c:pt>
                <c:pt idx="18">
                  <c:v>0</c:v>
                </c:pt>
                <c:pt idx="19">
                  <c:v>9.0909090909090917</c:v>
                </c:pt>
                <c:pt idx="20">
                  <c:v>12</c:v>
                </c:pt>
                <c:pt idx="21">
                  <c:v>4.5454545454545459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F75-4F69-BF40-0B3081496A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53175071"/>
        <c:axId val="1453179231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Grafi!$AE$11</c15:sqref>
                        </c15:formulaRef>
                      </c:ext>
                    </c:extLst>
                    <c:strCache>
                      <c:ptCount val="1"/>
                      <c:pt idx="0">
                        <c:v>Integracije IS/IR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>
                      <c:ext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Grafi!$AF$11:$BD$11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3.7037037037037033</c:v>
                      </c:pt>
                      <c:pt idx="1">
                        <c:v>0</c:v>
                      </c:pt>
                      <c:pt idx="2">
                        <c:v>8.695652173913043</c:v>
                      </c:pt>
                      <c:pt idx="3">
                        <c:v>0</c:v>
                      </c:pt>
                      <c:pt idx="4">
                        <c:v>4.3478260869565215</c:v>
                      </c:pt>
                      <c:pt idx="5">
                        <c:v>3.225806451612903</c:v>
                      </c:pt>
                      <c:pt idx="6">
                        <c:v>23.076923076923077</c:v>
                      </c:pt>
                      <c:pt idx="7">
                        <c:v>9.67741935483871</c:v>
                      </c:pt>
                      <c:pt idx="8">
                        <c:v>8</c:v>
                      </c:pt>
                      <c:pt idx="9">
                        <c:v>14.814814814814813</c:v>
                      </c:pt>
                      <c:pt idx="10">
                        <c:v>7.4074074074074066</c:v>
                      </c:pt>
                      <c:pt idx="11">
                        <c:v>10</c:v>
                      </c:pt>
                      <c:pt idx="12">
                        <c:v>15.384615384615385</c:v>
                      </c:pt>
                      <c:pt idx="13">
                        <c:v>6.0606060606060606</c:v>
                      </c:pt>
                      <c:pt idx="14">
                        <c:v>3.5714285714285712</c:v>
                      </c:pt>
                      <c:pt idx="15">
                        <c:v>3.5714285714285712</c:v>
                      </c:pt>
                      <c:pt idx="16">
                        <c:v>3.3333333333333335</c:v>
                      </c:pt>
                      <c:pt idx="17">
                        <c:v>4.5454545454545459</c:v>
                      </c:pt>
                      <c:pt idx="18">
                        <c:v>0</c:v>
                      </c:pt>
                      <c:pt idx="19">
                        <c:v>13.636363636363635</c:v>
                      </c:pt>
                      <c:pt idx="20">
                        <c:v>8</c:v>
                      </c:pt>
                      <c:pt idx="21">
                        <c:v>4.5454545454545459</c:v>
                      </c:pt>
                      <c:pt idx="22">
                        <c:v>12.5</c:v>
                      </c:pt>
                      <c:pt idx="23">
                        <c:v>6.8965517241379306</c:v>
                      </c:pt>
                      <c:pt idx="24">
                        <c:v>9.0909090909090917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5F75-4F69-BF40-0B3081496A8D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Grafi!$AE$12</c15:sqref>
                        </c15:formulaRef>
                      </c:ext>
                    </c:extLst>
                    <c:strCache>
                      <c:ptCount val="1"/>
                      <c:pt idx="0">
                        <c:v>Teoretične osnove / vpogled v prihodne trende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Grafi!$AF$12:$BD$12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11.111111111111111</c:v>
                      </c:pt>
                      <c:pt idx="1">
                        <c:v>24</c:v>
                      </c:pt>
                      <c:pt idx="2">
                        <c:v>30.434782608695656</c:v>
                      </c:pt>
                      <c:pt idx="3">
                        <c:v>33.333333333333329</c:v>
                      </c:pt>
                      <c:pt idx="4">
                        <c:v>30.434782608695656</c:v>
                      </c:pt>
                      <c:pt idx="5">
                        <c:v>38.70967741935484</c:v>
                      </c:pt>
                      <c:pt idx="6">
                        <c:v>15.384615384615385</c:v>
                      </c:pt>
                      <c:pt idx="7">
                        <c:v>32.258064516129032</c:v>
                      </c:pt>
                      <c:pt idx="8">
                        <c:v>20</c:v>
                      </c:pt>
                      <c:pt idx="9">
                        <c:v>25.925925925925924</c:v>
                      </c:pt>
                      <c:pt idx="10">
                        <c:v>18.518518518518519</c:v>
                      </c:pt>
                      <c:pt idx="11">
                        <c:v>30</c:v>
                      </c:pt>
                      <c:pt idx="12">
                        <c:v>23.076923076923077</c:v>
                      </c:pt>
                      <c:pt idx="13">
                        <c:v>18.181818181818183</c:v>
                      </c:pt>
                      <c:pt idx="14">
                        <c:v>14.285714285714285</c:v>
                      </c:pt>
                      <c:pt idx="15">
                        <c:v>7.1428571428571423</c:v>
                      </c:pt>
                      <c:pt idx="16">
                        <c:v>6.666666666666667</c:v>
                      </c:pt>
                      <c:pt idx="17">
                        <c:v>9.0909090909090917</c:v>
                      </c:pt>
                      <c:pt idx="18">
                        <c:v>30</c:v>
                      </c:pt>
                      <c:pt idx="19">
                        <c:v>22.727272727272727</c:v>
                      </c:pt>
                      <c:pt idx="20">
                        <c:v>8</c:v>
                      </c:pt>
                      <c:pt idx="21">
                        <c:v>13.636363636363635</c:v>
                      </c:pt>
                      <c:pt idx="22">
                        <c:v>16.666666666666664</c:v>
                      </c:pt>
                      <c:pt idx="23">
                        <c:v>6.8965517241379306</c:v>
                      </c:pt>
                      <c:pt idx="24">
                        <c:v>18.181818181818183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5F75-4F69-BF40-0B3081496A8D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Grafi!$AE$13</c15:sqref>
                        </c15:formulaRef>
                      </c:ext>
                    </c:extLst>
                    <c:strCache>
                      <c:ptCount val="1"/>
                      <c:pt idx="0">
                        <c:v>IT arhitekture in načrtovanje IS/IR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Grafi!$AF$13:$BD$13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20</c:v>
                      </c:pt>
                      <c:pt idx="2">
                        <c:v>26.086956521739129</c:v>
                      </c:pt>
                      <c:pt idx="3">
                        <c:v>16.666666666666664</c:v>
                      </c:pt>
                      <c:pt idx="4">
                        <c:v>30.434782608695656</c:v>
                      </c:pt>
                      <c:pt idx="5">
                        <c:v>16.129032258064516</c:v>
                      </c:pt>
                      <c:pt idx="6">
                        <c:v>15.384615384615385</c:v>
                      </c:pt>
                      <c:pt idx="7">
                        <c:v>22.58064516129032</c:v>
                      </c:pt>
                      <c:pt idx="8">
                        <c:v>20</c:v>
                      </c:pt>
                      <c:pt idx="9">
                        <c:v>25.925925925925924</c:v>
                      </c:pt>
                      <c:pt idx="10">
                        <c:v>11.111111111111111</c:v>
                      </c:pt>
                      <c:pt idx="11">
                        <c:v>25</c:v>
                      </c:pt>
                      <c:pt idx="12">
                        <c:v>11.538461538461538</c:v>
                      </c:pt>
                      <c:pt idx="13">
                        <c:v>15.151515151515152</c:v>
                      </c:pt>
                      <c:pt idx="14">
                        <c:v>0</c:v>
                      </c:pt>
                      <c:pt idx="15">
                        <c:v>10.714285714285714</c:v>
                      </c:pt>
                      <c:pt idx="16">
                        <c:v>3.3333333333333335</c:v>
                      </c:pt>
                      <c:pt idx="17">
                        <c:v>18.181818181818183</c:v>
                      </c:pt>
                      <c:pt idx="18">
                        <c:v>10</c:v>
                      </c:pt>
                      <c:pt idx="19">
                        <c:v>0</c:v>
                      </c:pt>
                      <c:pt idx="20">
                        <c:v>8</c:v>
                      </c:pt>
                      <c:pt idx="21">
                        <c:v>4.5454545454545459</c:v>
                      </c:pt>
                      <c:pt idx="22">
                        <c:v>16.666666666666664</c:v>
                      </c:pt>
                      <c:pt idx="23">
                        <c:v>6.8965517241379306</c:v>
                      </c:pt>
                      <c:pt idx="24">
                        <c:v>13.636363636363635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5F75-4F69-BF40-0B3081496A8D}"/>
                  </c:ext>
                </c:extLst>
              </c15:ser>
            </c15:filteredBarSeries>
            <c15:filteredBa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Grafi!$AE$15</c15:sqref>
                        </c15:formulaRef>
                      </c:ext>
                    </c:extLst>
                    <c:strCache>
                      <c:ptCount val="1"/>
                      <c:pt idx="0">
                        <c:v>Primerjava konkretnih rešitev in pristopov</c:v>
                      </c:pt>
                    </c:strCache>
                  </c:strRef>
                </c:tx>
                <c:spPr>
                  <a:solidFill>
                    <a:schemeClr val="accent6"/>
                  </a:solidFill>
                  <a:ln>
                    <a:noFill/>
                  </a:ln>
                  <a:effectLst/>
                </c:spPr>
                <c:invertIfNegative val="0"/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Grafi!$AF$1:$BD$1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>
                        <c:v>2022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Grafi!$AF$15:$BD$15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7.4074074074074066</c:v>
                      </c:pt>
                      <c:pt idx="1">
                        <c:v>8</c:v>
                      </c:pt>
                      <c:pt idx="2">
                        <c:v>39.130434782608695</c:v>
                      </c:pt>
                      <c:pt idx="3">
                        <c:v>20.833333333333336</c:v>
                      </c:pt>
                      <c:pt idx="4">
                        <c:v>4.3478260869565215</c:v>
                      </c:pt>
                      <c:pt idx="5">
                        <c:v>16.129032258064516</c:v>
                      </c:pt>
                      <c:pt idx="6">
                        <c:v>7.6923076923076925</c:v>
                      </c:pt>
                      <c:pt idx="7">
                        <c:v>12.903225806451612</c:v>
                      </c:pt>
                      <c:pt idx="8">
                        <c:v>8</c:v>
                      </c:pt>
                      <c:pt idx="9">
                        <c:v>11.111111111111111</c:v>
                      </c:pt>
                      <c:pt idx="10">
                        <c:v>14.814814814814813</c:v>
                      </c:pt>
                      <c:pt idx="11">
                        <c:v>0</c:v>
                      </c:pt>
                      <c:pt idx="12">
                        <c:v>3.8461538461538463</c:v>
                      </c:pt>
                      <c:pt idx="13">
                        <c:v>18.181818181818183</c:v>
                      </c:pt>
                      <c:pt idx="14">
                        <c:v>25</c:v>
                      </c:pt>
                      <c:pt idx="15">
                        <c:v>10.714285714285714</c:v>
                      </c:pt>
                      <c:pt idx="16">
                        <c:v>10</c:v>
                      </c:pt>
                      <c:pt idx="17">
                        <c:v>18.181818181818183</c:v>
                      </c:pt>
                      <c:pt idx="18">
                        <c:v>10</c:v>
                      </c:pt>
                      <c:pt idx="19">
                        <c:v>13.636363636363635</c:v>
                      </c:pt>
                      <c:pt idx="20">
                        <c:v>8</c:v>
                      </c:pt>
                      <c:pt idx="21">
                        <c:v>13.636363636363635</c:v>
                      </c:pt>
                      <c:pt idx="22">
                        <c:v>12.5</c:v>
                      </c:pt>
                      <c:pt idx="23">
                        <c:v>3.4482758620689653</c:v>
                      </c:pt>
                      <c:pt idx="24">
                        <c:v>22.727272727272727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5F75-4F69-BF40-0B3081496A8D}"/>
                  </c:ext>
                </c:extLst>
              </c15:ser>
            </c15:filteredBarSeries>
          </c:ext>
        </c:extLst>
      </c:barChart>
      <c:catAx>
        <c:axId val="1453175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l-SI"/>
          </a:p>
        </c:txPr>
        <c:crossAx val="1453179231"/>
        <c:crosses val="autoZero"/>
        <c:auto val="1"/>
        <c:lblAlgn val="ctr"/>
        <c:lblOffset val="100"/>
        <c:noMultiLvlLbl val="0"/>
      </c:catAx>
      <c:valAx>
        <c:axId val="1453179231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Myriad Pro" panose="020B0503030403020204" pitchFamily="34" charset="0"/>
                <a:ea typeface="+mn-ea"/>
                <a:cs typeface="+mn-cs"/>
              </a:defRPr>
            </a:pPr>
            <a:endParaRPr lang="sl-SI"/>
          </a:p>
        </c:txPr>
        <c:crossAx val="14531750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bg1"/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>
          <a:solidFill>
            <a:schemeClr val="bg1">
              <a:lumMod val="50000"/>
            </a:schemeClr>
          </a:solidFill>
          <a:latin typeface="Myriad Pro" panose="020B0503030403020204" pitchFamily="34" charset="0"/>
        </a:defRPr>
      </a:pPr>
      <a:endParaRPr lang="sl-S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Grafi!$AE$39</c:f>
              <c:strCache>
                <c:ptCount val="1"/>
                <c:pt idx="0">
                  <c:v>Metode klasičnega razvoja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Grafi!$AF$39:$BD$39</c:f>
              <c:numCache>
                <c:formatCode>0</c:formatCode>
                <c:ptCount val="25"/>
                <c:pt idx="0">
                  <c:v>14.814814814814813</c:v>
                </c:pt>
                <c:pt idx="1">
                  <c:v>8</c:v>
                </c:pt>
                <c:pt idx="2">
                  <c:v>4.3478260869565215</c:v>
                </c:pt>
                <c:pt idx="3">
                  <c:v>8.3333333333333321</c:v>
                </c:pt>
                <c:pt idx="4">
                  <c:v>7</c:v>
                </c:pt>
                <c:pt idx="5">
                  <c:v>6.4516129032258061</c:v>
                </c:pt>
                <c:pt idx="6">
                  <c:v>7.6923076923076925</c:v>
                </c:pt>
                <c:pt idx="7">
                  <c:v>3.225806451612903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9EC-4D1D-B32C-9CF6A54CF23B}"/>
            </c:ext>
          </c:extLst>
        </c:ser>
        <c:ser>
          <c:idx val="1"/>
          <c:order val="1"/>
          <c:tx>
            <c:strRef>
              <c:f>Grafi!$AE$40</c:f>
              <c:strCache>
                <c:ptCount val="1"/>
                <c:pt idx="0">
                  <c:v>Metode agilnega razvoja</c:v>
                </c:pt>
              </c:strCache>
            </c:strRef>
          </c:tx>
          <c:spPr>
            <a:ln w="15875" cap="rnd">
              <a:solidFill>
                <a:srgbClr val="FF692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Grafi!$AF$40:$BD$40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7</c:v>
                </c:pt>
                <c:pt idx="4">
                  <c:v>4</c:v>
                </c:pt>
                <c:pt idx="5">
                  <c:v>5</c:v>
                </c:pt>
                <c:pt idx="6">
                  <c:v>7.6923076923076925</c:v>
                </c:pt>
                <c:pt idx="7">
                  <c:v>9</c:v>
                </c:pt>
                <c:pt idx="8">
                  <c:v>12</c:v>
                </c:pt>
                <c:pt idx="9">
                  <c:v>11.111111111111111</c:v>
                </c:pt>
                <c:pt idx="10">
                  <c:v>9</c:v>
                </c:pt>
                <c:pt idx="11">
                  <c:v>10</c:v>
                </c:pt>
                <c:pt idx="12">
                  <c:v>8</c:v>
                </c:pt>
                <c:pt idx="13">
                  <c:v>6</c:v>
                </c:pt>
                <c:pt idx="14">
                  <c:v>3.5714285714285712</c:v>
                </c:pt>
                <c:pt idx="15">
                  <c:v>5</c:v>
                </c:pt>
                <c:pt idx="16">
                  <c:v>8</c:v>
                </c:pt>
                <c:pt idx="17">
                  <c:v>4.5454545454545459</c:v>
                </c:pt>
                <c:pt idx="18">
                  <c:v>6</c:v>
                </c:pt>
                <c:pt idx="19">
                  <c:v>4.5454545454545459</c:v>
                </c:pt>
                <c:pt idx="20">
                  <c:v>8</c:v>
                </c:pt>
                <c:pt idx="21">
                  <c:v>9.0909090909090917</c:v>
                </c:pt>
                <c:pt idx="22">
                  <c:v>8.3333333333333321</c:v>
                </c:pt>
                <c:pt idx="23">
                  <c:v>5</c:v>
                </c:pt>
                <c:pt idx="24">
                  <c:v>4.5454545454545459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9EC-4D1D-B32C-9CF6A54CF2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09734511"/>
        <c:axId val="1509732431"/>
      </c:scatterChart>
      <c:valAx>
        <c:axId val="1509734511"/>
        <c:scaling>
          <c:orientation val="minMax"/>
          <c:max val="2022"/>
          <c:min val="1996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sl-SI"/>
          </a:p>
        </c:txPr>
        <c:crossAx val="1509732431"/>
        <c:crosses val="autoZero"/>
        <c:crossBetween val="midCat"/>
      </c:valAx>
      <c:valAx>
        <c:axId val="1509732431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sl-SI"/>
          </a:p>
        </c:txPr>
        <c:crossAx val="150973451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latin typeface="Myriad Pro Cond" panose="020B0506030403020204" pitchFamily="34" charset="0"/>
        </a:defRPr>
      </a:pPr>
      <a:endParaRPr lang="sl-SI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Grafi!$AE$21</c:f>
              <c:strCache>
                <c:ptCount val="1"/>
                <c:pt idx="0">
                  <c:v>Objektni in komponentni modeli</c:v>
                </c:pt>
              </c:strCache>
            </c:strRef>
          </c:tx>
          <c:spPr>
            <a:ln w="1587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Grafi!$AF$21:$BD$21</c:f>
              <c:numCache>
                <c:formatCode>0</c:formatCode>
                <c:ptCount val="25"/>
                <c:pt idx="0">
                  <c:v>50</c:v>
                </c:pt>
                <c:pt idx="1">
                  <c:v>28.000000000000004</c:v>
                </c:pt>
                <c:pt idx="2">
                  <c:v>26.086956521739129</c:v>
                </c:pt>
                <c:pt idx="3">
                  <c:v>12.5</c:v>
                </c:pt>
                <c:pt idx="4">
                  <c:v>21.739130434782609</c:v>
                </c:pt>
                <c:pt idx="5">
                  <c:v>3.225806451612903</c:v>
                </c:pt>
                <c:pt idx="6">
                  <c:v>3.8461538461538463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6C5-4BF2-91F2-5B170AC69F56}"/>
            </c:ext>
          </c:extLst>
        </c:ser>
        <c:ser>
          <c:idx val="1"/>
          <c:order val="1"/>
          <c:tx>
            <c:strRef>
              <c:f>Grafi!$AE$22</c:f>
              <c:strCache>
                <c:ptCount val="1"/>
                <c:pt idx="0">
                  <c:v>Spletne storitve</c:v>
                </c:pt>
              </c:strCache>
            </c:strRef>
          </c:tx>
          <c:spPr>
            <a:ln w="15875" cap="rnd">
              <a:solidFill>
                <a:srgbClr val="FF692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Grafi!$AF$22:$BD$22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3.225806451612903</c:v>
                </c:pt>
                <c:pt idx="6">
                  <c:v>15.384615384615385</c:v>
                </c:pt>
                <c:pt idx="7">
                  <c:v>16.129032258064516</c:v>
                </c:pt>
                <c:pt idx="8">
                  <c:v>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6C5-4BF2-91F2-5B170AC69F56}"/>
            </c:ext>
          </c:extLst>
        </c:ser>
        <c:ser>
          <c:idx val="5"/>
          <c:order val="5"/>
          <c:tx>
            <c:strRef>
              <c:f>Grafi!$AE$26</c:f>
              <c:strCache>
                <c:ptCount val="1"/>
                <c:pt idx="0">
                  <c:v>Storitveno usmerjene arhitekture</c:v>
                </c:pt>
              </c:strCache>
            </c:strRef>
          </c:tx>
          <c:spPr>
            <a:ln w="15875" cap="rnd">
              <a:solidFill>
                <a:schemeClr val="accent6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Grafi!$AF$26:$BD$26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3.225806451612903</c:v>
                </c:pt>
                <c:pt idx="8">
                  <c:v>4</c:v>
                </c:pt>
                <c:pt idx="9">
                  <c:v>11.111111111111111</c:v>
                </c:pt>
                <c:pt idx="10">
                  <c:v>7.4074074074074066</c:v>
                </c:pt>
                <c:pt idx="11">
                  <c:v>25</c:v>
                </c:pt>
                <c:pt idx="12">
                  <c:v>23.076923076923077</c:v>
                </c:pt>
                <c:pt idx="13">
                  <c:v>24.242424242424242</c:v>
                </c:pt>
                <c:pt idx="14">
                  <c:v>7.1428571428571423</c:v>
                </c:pt>
                <c:pt idx="15">
                  <c:v>0</c:v>
                </c:pt>
                <c:pt idx="16">
                  <c:v>3.3333333333333335</c:v>
                </c:pt>
                <c:pt idx="17">
                  <c:v>0</c:v>
                </c:pt>
                <c:pt idx="18">
                  <c:v>0</c:v>
                </c:pt>
                <c:pt idx="19">
                  <c:v>4.5454545454545459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A6C5-4BF2-91F2-5B170AC69F56}"/>
            </c:ext>
          </c:extLst>
        </c:ser>
        <c:ser>
          <c:idx val="7"/>
          <c:order val="7"/>
          <c:tx>
            <c:strRef>
              <c:f>Grafi!$AE$28</c:f>
              <c:strCache>
                <c:ptCount val="1"/>
                <c:pt idx="0">
                  <c:v>Računalništvo v oblaku</c:v>
                </c:pt>
              </c:strCache>
            </c:strRef>
          </c:tx>
          <c:spPr>
            <a:ln w="15875" cap="rnd">
              <a:solidFill>
                <a:srgbClr val="FF692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Grafi!$AF$28:$BD$28</c:f>
              <c:numCache>
                <c:formatCode>0</c:formatCode>
                <c:ptCount val="25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3.0303030303030303</c:v>
                </c:pt>
                <c:pt idx="14">
                  <c:v>25</c:v>
                </c:pt>
                <c:pt idx="15">
                  <c:v>28.571428571428569</c:v>
                </c:pt>
                <c:pt idx="16">
                  <c:v>13.333333333333334</c:v>
                </c:pt>
                <c:pt idx="17">
                  <c:v>12</c:v>
                </c:pt>
                <c:pt idx="18">
                  <c:v>15</c:v>
                </c:pt>
                <c:pt idx="19">
                  <c:v>13</c:v>
                </c:pt>
                <c:pt idx="20">
                  <c:v>12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A6C5-4BF2-91F2-5B170AC69F56}"/>
            </c:ext>
          </c:extLst>
        </c:ser>
        <c:ser>
          <c:idx val="11"/>
          <c:order val="11"/>
          <c:tx>
            <c:strRef>
              <c:f>Grafi!$AE$32</c:f>
              <c:strCache>
                <c:ptCount val="1"/>
                <c:pt idx="0">
                  <c:v>Blockchain / DAPS</c:v>
                </c:pt>
              </c:strCache>
            </c:strRef>
          </c:tx>
          <c:spPr>
            <a:ln w="15875" cap="rnd">
              <a:solidFill>
                <a:schemeClr val="accent5">
                  <a:lumMod val="7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Grafi!$AF$32:$BD$32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16</c:v>
                </c:pt>
                <c:pt idx="22">
                  <c:v>22</c:v>
                </c:pt>
                <c:pt idx="23">
                  <c:v>16</c:v>
                </c:pt>
                <c:pt idx="24">
                  <c:v>13.636363636363635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A6C5-4BF2-91F2-5B170AC69F56}"/>
            </c:ext>
          </c:extLst>
        </c:ser>
        <c:ser>
          <c:idx val="27"/>
          <c:order val="27"/>
          <c:tx>
            <c:strRef>
              <c:f>Grafi!$AE$48</c:f>
              <c:strCache>
                <c:ptCount val="1"/>
                <c:pt idx="0">
                  <c:v>Mikrostoritvena arhitektura</c:v>
                </c:pt>
              </c:strCache>
            </c:strRef>
          </c:tx>
          <c:spPr>
            <a:ln w="15875" cap="rnd">
              <a:solidFill>
                <a:schemeClr val="tx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Grafi!$AF$48:$BD$48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13.636363636363635</c:v>
                </c:pt>
                <c:pt idx="22">
                  <c:v>12.5</c:v>
                </c:pt>
                <c:pt idx="23">
                  <c:v>12</c:v>
                </c:pt>
                <c:pt idx="24">
                  <c:v>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5-A6C5-4BF2-91F2-5B170AC69F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09734511"/>
        <c:axId val="1509732431"/>
        <c:extLst>
          <c:ext xmlns:c15="http://schemas.microsoft.com/office/drawing/2012/chart" uri="{02D57815-91ED-43cb-92C2-25804820EDAC}">
            <c15:filteredScatte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Grafi!$AE$23</c15:sqref>
                        </c15:formulaRef>
                      </c:ext>
                    </c:extLst>
                    <c:strCache>
                      <c:ptCount val="1"/>
                      <c:pt idx="0">
                        <c:v>odprta koda</c:v>
                      </c:pt>
                    </c:strCache>
                  </c:strRef>
                </c:tx>
                <c:spPr>
                  <a:ln w="9525" cap="rnd">
                    <a:solidFill>
                      <a:schemeClr val="accent3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Grafi!$AF$23:$BD$23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4.1666666666666661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3.225806451612903</c:v>
                      </c:pt>
                      <c:pt idx="8">
                        <c:v>4</c:v>
                      </c:pt>
                      <c:pt idx="9">
                        <c:v>0</c:v>
                      </c:pt>
                      <c:pt idx="10">
                        <c:v>11.111111111111111</c:v>
                      </c:pt>
                      <c:pt idx="11">
                        <c:v>5</c:v>
                      </c:pt>
                      <c:pt idx="12">
                        <c:v>3.8461538461538463</c:v>
                      </c:pt>
                      <c:pt idx="13">
                        <c:v>0</c:v>
                      </c:pt>
                      <c:pt idx="14">
                        <c:v>14.285714285714285</c:v>
                      </c:pt>
                      <c:pt idx="15">
                        <c:v>7.1428571428571423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9.0909090909090917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6-A6C5-4BF2-91F2-5B170AC69F56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Grafi!$AE$24</c15:sqref>
                        </c15:formulaRef>
                      </c:ext>
                    </c:extLst>
                    <c:strCache>
                      <c:ptCount val="1"/>
                      <c:pt idx="0">
                        <c:v>navidezna/nadgrajena resničnost</c:v>
                      </c:pt>
                    </c:strCache>
                  </c:strRef>
                </c:tx>
                <c:spPr>
                  <a:ln w="9525" cap="rnd">
                    <a:solidFill>
                      <a:schemeClr val="accent4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Grafi!$AF$24:$BD$24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7.1428571428571423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A6C5-4BF2-91F2-5B170AC69F56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Grafi!$AE$25</c15:sqref>
                        </c15:formulaRef>
                      </c:ext>
                    </c:extLst>
                    <c:strCache>
                      <c:ptCount val="1"/>
                      <c:pt idx="0">
                        <c:v>družabna omrežja</c:v>
                      </c:pt>
                    </c:strCache>
                  </c:strRef>
                </c:tx>
                <c:spPr>
                  <a:ln w="9525" cap="rnd">
                    <a:solidFill>
                      <a:schemeClr val="accent5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Grafi!$AF$25:$BD$25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3.5714285714285712</c:v>
                      </c:pt>
                      <c:pt idx="16">
                        <c:v>3.3333333333333335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A6C5-4BF2-91F2-5B170AC69F56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Grafi!$AE$27</c15:sqref>
                        </c15:formulaRef>
                      </c:ext>
                    </c:extLst>
                    <c:strCache>
                      <c:ptCount val="1"/>
                      <c:pt idx="0">
                        <c:v>podpora/informatizacija poslovnih procesov</c:v>
                      </c:pt>
                    </c:strCache>
                  </c:strRef>
                </c:tx>
                <c:spPr>
                  <a:ln w="952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Grafi!$AF$27:$BD$27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3.7037037037037033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4.3478260869565215</c:v>
                      </c:pt>
                      <c:pt idx="5">
                        <c:v>0</c:v>
                      </c:pt>
                      <c:pt idx="6">
                        <c:v>3.8461538461538463</c:v>
                      </c:pt>
                      <c:pt idx="7">
                        <c:v>9.67741935483871</c:v>
                      </c:pt>
                      <c:pt idx="8">
                        <c:v>4</c:v>
                      </c:pt>
                      <c:pt idx="9">
                        <c:v>0</c:v>
                      </c:pt>
                      <c:pt idx="10">
                        <c:v>7.4074074074074066</c:v>
                      </c:pt>
                      <c:pt idx="11">
                        <c:v>5</c:v>
                      </c:pt>
                      <c:pt idx="12">
                        <c:v>19.230769230769234</c:v>
                      </c:pt>
                      <c:pt idx="13">
                        <c:v>6.0606060606060606</c:v>
                      </c:pt>
                      <c:pt idx="14">
                        <c:v>10.714285714285714</c:v>
                      </c:pt>
                      <c:pt idx="15">
                        <c:v>3.5714285714285712</c:v>
                      </c:pt>
                      <c:pt idx="16">
                        <c:v>13.333333333333334</c:v>
                      </c:pt>
                      <c:pt idx="17">
                        <c:v>4.5454545454545459</c:v>
                      </c:pt>
                      <c:pt idx="18">
                        <c:v>5</c:v>
                      </c:pt>
                      <c:pt idx="19">
                        <c:v>0</c:v>
                      </c:pt>
                      <c:pt idx="20">
                        <c:v>4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4.5454545454545459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A6C5-4BF2-91F2-5B170AC69F56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Grafi!$AE$29</c15:sqref>
                        </c15:formulaRef>
                      </c:ext>
                    </c:extLst>
                    <c:strCache>
                      <c:ptCount val="1"/>
                      <c:pt idx="0">
                        <c:v>Mobilne/tablične aplikacije</c:v>
                      </c:pt>
                    </c:strCache>
                  </c:strRef>
                </c:tx>
                <c:spPr>
                  <a:ln w="952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Grafi!$AF$29:$BD$29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4.3478260869565215</c:v>
                      </c:pt>
                      <c:pt idx="5">
                        <c:v>3.225806451612903</c:v>
                      </c:pt>
                      <c:pt idx="6">
                        <c:v>3.8461538461538463</c:v>
                      </c:pt>
                      <c:pt idx="7">
                        <c:v>6</c:v>
                      </c:pt>
                      <c:pt idx="8">
                        <c:v>8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15</c:v>
                      </c:pt>
                      <c:pt idx="12">
                        <c:v>10</c:v>
                      </c:pt>
                      <c:pt idx="13">
                        <c:v>6.0606060606060606</c:v>
                      </c:pt>
                      <c:pt idx="14">
                        <c:v>9</c:v>
                      </c:pt>
                      <c:pt idx="15">
                        <c:v>17.857142857142858</c:v>
                      </c:pt>
                      <c:pt idx="16">
                        <c:v>20</c:v>
                      </c:pt>
                      <c:pt idx="17">
                        <c:v>18.181818181818183</c:v>
                      </c:pt>
                      <c:pt idx="18">
                        <c:v>20</c:v>
                      </c:pt>
                      <c:pt idx="19">
                        <c:v>12</c:v>
                      </c:pt>
                      <c:pt idx="20">
                        <c:v>12</c:v>
                      </c:pt>
                      <c:pt idx="21">
                        <c:v>9.0909090909090917</c:v>
                      </c:pt>
                      <c:pt idx="22">
                        <c:v>11</c:v>
                      </c:pt>
                      <c:pt idx="23">
                        <c:v>13.793103448275861</c:v>
                      </c:pt>
                      <c:pt idx="24">
                        <c:v>12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A6C5-4BF2-91F2-5B170AC69F56}"/>
                  </c:ext>
                </c:extLst>
              </c15:ser>
            </c15:filteredScatterSeries>
            <c15:filteredScatte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Grafi!$AE$30</c15:sqref>
                        </c15:formulaRef>
                      </c:ext>
                    </c:extLst>
                    <c:strCache>
                      <c:ptCount val="1"/>
                      <c:pt idx="0">
                        <c:v>Umetna inteligenca / stojno učenje</c:v>
                      </c:pt>
                    </c:strCache>
                  </c:strRef>
                </c:tx>
                <c:spPr>
                  <a:ln w="9525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Grafi!$AF$30:$BD$30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3.7037037037037033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7.1428571428571423</c:v>
                      </c:pt>
                      <c:pt idx="15">
                        <c:v>2</c:v>
                      </c:pt>
                      <c:pt idx="16">
                        <c:v>3.3333333333333335</c:v>
                      </c:pt>
                      <c:pt idx="17">
                        <c:v>6</c:v>
                      </c:pt>
                      <c:pt idx="18">
                        <c:v>10</c:v>
                      </c:pt>
                      <c:pt idx="19">
                        <c:v>9</c:v>
                      </c:pt>
                      <c:pt idx="20">
                        <c:v>8</c:v>
                      </c:pt>
                      <c:pt idx="21">
                        <c:v>9.0909090909090917</c:v>
                      </c:pt>
                      <c:pt idx="22">
                        <c:v>12.5</c:v>
                      </c:pt>
                      <c:pt idx="23">
                        <c:v>10.344827586206897</c:v>
                      </c:pt>
                      <c:pt idx="24">
                        <c:v>11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A6C5-4BF2-91F2-5B170AC69F56}"/>
                  </c:ext>
                </c:extLst>
              </c15:ser>
            </c15:filteredScatterSeries>
            <c15:filteredScatte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Grafi!$AE$31</c15:sqref>
                        </c15:formulaRef>
                      </c:ext>
                    </c:extLst>
                    <c:strCache>
                      <c:ptCount val="1"/>
                      <c:pt idx="0">
                        <c:v>ci cd/devops</c:v>
                      </c:pt>
                    </c:strCache>
                  </c:strRef>
                </c:tx>
                <c:spPr>
                  <a:ln w="952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Grafi!$AF$31:$BD$31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3.7037037037037033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4.5454545454545459</c:v>
                      </c:pt>
                      <c:pt idx="20">
                        <c:v>0</c:v>
                      </c:pt>
                      <c:pt idx="21">
                        <c:v>4.5454545454545459</c:v>
                      </c:pt>
                      <c:pt idx="22">
                        <c:v>4.1666666666666661</c:v>
                      </c:pt>
                      <c:pt idx="23">
                        <c:v>10.344827586206897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A6C5-4BF2-91F2-5B170AC69F56}"/>
                  </c:ext>
                </c:extLst>
              </c15:ser>
            </c15:filteredScatterSeries>
            <c15:filteredScatte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Grafi!$AE$33</c15:sqref>
                        </c15:formulaRef>
                      </c:ext>
                    </c:extLst>
                    <c:strCache>
                      <c:ptCount val="1"/>
                      <c:pt idx="0">
                        <c:v>iot</c:v>
                      </c:pt>
                    </c:strCache>
                  </c:strRef>
                </c:tx>
                <c:spPr>
                  <a:ln w="9525" cap="rnd">
                    <a:solidFill>
                      <a:schemeClr val="accent1">
                        <a:lumMod val="80000"/>
                        <a:lumOff val="2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Grafi!$AF$33:$BD$33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15</c:v>
                      </c:pt>
                      <c:pt idx="19">
                        <c:v>4.5454545454545459</c:v>
                      </c:pt>
                      <c:pt idx="20">
                        <c:v>8</c:v>
                      </c:pt>
                      <c:pt idx="21">
                        <c:v>4.5454545454545459</c:v>
                      </c:pt>
                      <c:pt idx="22">
                        <c:v>4.1666666666666661</c:v>
                      </c:pt>
                      <c:pt idx="23">
                        <c:v>3.4482758620689653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A6C5-4BF2-91F2-5B170AC69F56}"/>
                  </c:ext>
                </c:extLst>
              </c15:ser>
            </c15:filteredScatterSeries>
            <c15:filteredScatterSeries>
              <c15:ser>
                <c:idx val="13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Grafi!$AE$34</c15:sqref>
                        </c15:formulaRef>
                      </c:ext>
                    </c:extLst>
                    <c:strCache>
                      <c:ptCount val="1"/>
                      <c:pt idx="0">
                        <c:v>daps</c:v>
                      </c:pt>
                    </c:strCache>
                  </c:strRef>
                </c:tx>
                <c:spPr>
                  <a:ln w="9525" cap="rnd">
                    <a:solidFill>
                      <a:schemeClr val="accent2">
                        <a:lumMod val="80000"/>
                        <a:lumOff val="2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Grafi!$AF$34:$BD$34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6.8965517241379306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A6C5-4BF2-91F2-5B170AC69F56}"/>
                  </c:ext>
                </c:extLst>
              </c15:ser>
            </c15:filteredScatterSeries>
            <c15:filteredScatterSeries>
              <c15:ser>
                <c:idx val="14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Grafi!$AE$35</c15:sqref>
                        </c15:formulaRef>
                      </c:ext>
                    </c:extLst>
                    <c:strCache>
                      <c:ptCount val="1"/>
                      <c:pt idx="0">
                        <c:v>Zabojniki / virtualizacija</c:v>
                      </c:pt>
                    </c:strCache>
                  </c:strRef>
                </c:tx>
                <c:spPr>
                  <a:ln w="9525" cap="rnd">
                    <a:solidFill>
                      <a:schemeClr val="accent3">
                        <a:lumMod val="80000"/>
                        <a:lumOff val="2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Grafi!$AF$35:$BD$35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3.7037037037037033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3.0303030303030303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4</c:v>
                      </c:pt>
                      <c:pt idx="21">
                        <c:v>13.636363636363635</c:v>
                      </c:pt>
                      <c:pt idx="22">
                        <c:v>8.3333333333333321</c:v>
                      </c:pt>
                      <c:pt idx="23">
                        <c:v>9</c:v>
                      </c:pt>
                      <c:pt idx="24">
                        <c:v>7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A6C5-4BF2-91F2-5B170AC69F56}"/>
                  </c:ext>
                </c:extLst>
              </c15:ser>
            </c15:filteredScatterSeries>
            <c15:filteredScatterSeries>
              <c15:ser>
                <c:idx val="15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Grafi!$AE$36</c15:sqref>
                        </c15:formulaRef>
                      </c:ext>
                    </c:extLst>
                    <c:strCache>
                      <c:ptCount val="1"/>
                      <c:pt idx="0">
                        <c:v>jezik go</c:v>
                      </c:pt>
                    </c:strCache>
                  </c:strRef>
                </c:tx>
                <c:spPr>
                  <a:ln w="9525" cap="rnd">
                    <a:solidFill>
                      <a:schemeClr val="accent4">
                        <a:lumMod val="80000"/>
                        <a:lumOff val="2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Grafi!$AF$36:$BD$36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10.344827586206897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A6C5-4BF2-91F2-5B170AC69F56}"/>
                  </c:ext>
                </c:extLst>
              </c15:ser>
            </c15:filteredScatterSeries>
            <c15:filteredScatterSeries>
              <c15:ser>
                <c:idx val="16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Grafi!$AE$37</c15:sqref>
                        </c15:formulaRef>
                      </c:ext>
                    </c:extLst>
                    <c:strCache>
                      <c:ptCount val="1"/>
                      <c:pt idx="0">
                        <c:v>ipfs</c:v>
                      </c:pt>
                    </c:strCache>
                  </c:strRef>
                </c:tx>
                <c:spPr>
                  <a:ln w="9525" cap="rnd">
                    <a:solidFill>
                      <a:schemeClr val="accent5">
                        <a:lumMod val="80000"/>
                        <a:lumOff val="2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Grafi!$AF$37:$BD$37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3.4482758620689653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A6C5-4BF2-91F2-5B170AC69F56}"/>
                  </c:ext>
                </c:extLst>
              </c15:ser>
            </c15:filteredScatterSeries>
            <c15:filteredScatterSeries>
              <c15:ser>
                <c:idx val="17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Grafi!$AE$38</c15:sqref>
                        </c15:formulaRef>
                      </c:ext>
                    </c:extLst>
                    <c:strCache>
                      <c:ptCount val="1"/>
                      <c:pt idx="0">
                        <c:v>Kibernetska varnost</c:v>
                      </c:pt>
                    </c:strCache>
                  </c:strRef>
                </c:tx>
                <c:spPr>
                  <a:ln w="9525" cap="rnd">
                    <a:solidFill>
                      <a:schemeClr val="accent6">
                        <a:lumMod val="80000"/>
                        <a:lumOff val="2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Grafi!$AF$38:$BD$38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8.3333333333333321</c:v>
                      </c:pt>
                      <c:pt idx="4">
                        <c:v>4.3478260869565215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3.225806451612903</c:v>
                      </c:pt>
                      <c:pt idx="8">
                        <c:v>8</c:v>
                      </c:pt>
                      <c:pt idx="9">
                        <c:v>11.111111111111111</c:v>
                      </c:pt>
                      <c:pt idx="10">
                        <c:v>3.7037037037037033</c:v>
                      </c:pt>
                      <c:pt idx="11">
                        <c:v>5</c:v>
                      </c:pt>
                      <c:pt idx="12">
                        <c:v>4</c:v>
                      </c:pt>
                      <c:pt idx="13">
                        <c:v>6.0606060606060606</c:v>
                      </c:pt>
                      <c:pt idx="14">
                        <c:v>10.714285714285714</c:v>
                      </c:pt>
                      <c:pt idx="15">
                        <c:v>10.714285714285714</c:v>
                      </c:pt>
                      <c:pt idx="16">
                        <c:v>10</c:v>
                      </c:pt>
                      <c:pt idx="17">
                        <c:v>18.181818181818183</c:v>
                      </c:pt>
                      <c:pt idx="18">
                        <c:v>14</c:v>
                      </c:pt>
                      <c:pt idx="19">
                        <c:v>18.181818181818183</c:v>
                      </c:pt>
                      <c:pt idx="20">
                        <c:v>12</c:v>
                      </c:pt>
                      <c:pt idx="21">
                        <c:v>13.636363636363635</c:v>
                      </c:pt>
                      <c:pt idx="22">
                        <c:v>12</c:v>
                      </c:pt>
                      <c:pt idx="23">
                        <c:v>11</c:v>
                      </c:pt>
                      <c:pt idx="24">
                        <c:v>8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A6C5-4BF2-91F2-5B170AC69F56}"/>
                  </c:ext>
                </c:extLst>
              </c15:ser>
            </c15:filteredScatterSeries>
            <c15:filteredScatterSeries>
              <c15:ser>
                <c:idx val="18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Grafi!$AE$39</c15:sqref>
                        </c15:formulaRef>
                      </c:ext>
                    </c:extLst>
                    <c:strCache>
                      <c:ptCount val="1"/>
                      <c:pt idx="0">
                        <c:v>Metode klasičnega razvoja</c:v>
                      </c:pt>
                    </c:strCache>
                  </c:strRef>
                </c:tx>
                <c:spPr>
                  <a:ln w="9525" cap="rnd">
                    <a:solidFill>
                      <a:schemeClr val="accent1">
                        <a:lumMod val="8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Grafi!$AF$39:$BD$39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14.814814814814813</c:v>
                      </c:pt>
                      <c:pt idx="1">
                        <c:v>8</c:v>
                      </c:pt>
                      <c:pt idx="2">
                        <c:v>4.3478260869565215</c:v>
                      </c:pt>
                      <c:pt idx="3">
                        <c:v>8.3333333333333321</c:v>
                      </c:pt>
                      <c:pt idx="4">
                        <c:v>7</c:v>
                      </c:pt>
                      <c:pt idx="5">
                        <c:v>6.4516129032258061</c:v>
                      </c:pt>
                      <c:pt idx="6">
                        <c:v>7.6923076923076925</c:v>
                      </c:pt>
                      <c:pt idx="7">
                        <c:v>3.225806451612903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A6C5-4BF2-91F2-5B170AC69F56}"/>
                  </c:ext>
                </c:extLst>
              </c15:ser>
            </c15:filteredScatterSeries>
            <c15:filteredScatterSeries>
              <c15:ser>
                <c:idx val="19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Grafi!$AE$40</c15:sqref>
                        </c15:formulaRef>
                      </c:ext>
                    </c:extLst>
                    <c:strCache>
                      <c:ptCount val="1"/>
                      <c:pt idx="0">
                        <c:v>Metode agilnega razvoja</c:v>
                      </c:pt>
                    </c:strCache>
                  </c:strRef>
                </c:tx>
                <c:spPr>
                  <a:ln w="9525" cap="rnd">
                    <a:solidFill>
                      <a:schemeClr val="accent2">
                        <a:lumMod val="8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Grafi!$AF$40:$BD$40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7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7.6923076923076925</c:v>
                      </c:pt>
                      <c:pt idx="7">
                        <c:v>9</c:v>
                      </c:pt>
                      <c:pt idx="8">
                        <c:v>12</c:v>
                      </c:pt>
                      <c:pt idx="9">
                        <c:v>11.111111111111111</c:v>
                      </c:pt>
                      <c:pt idx="10">
                        <c:v>9</c:v>
                      </c:pt>
                      <c:pt idx="11">
                        <c:v>10</c:v>
                      </c:pt>
                      <c:pt idx="12">
                        <c:v>8</c:v>
                      </c:pt>
                      <c:pt idx="13">
                        <c:v>6</c:v>
                      </c:pt>
                      <c:pt idx="14">
                        <c:v>3.5714285714285712</c:v>
                      </c:pt>
                      <c:pt idx="15">
                        <c:v>5</c:v>
                      </c:pt>
                      <c:pt idx="16">
                        <c:v>8</c:v>
                      </c:pt>
                      <c:pt idx="17">
                        <c:v>4.5454545454545459</c:v>
                      </c:pt>
                      <c:pt idx="18">
                        <c:v>6</c:v>
                      </c:pt>
                      <c:pt idx="19">
                        <c:v>4.5454545454545459</c:v>
                      </c:pt>
                      <c:pt idx="20">
                        <c:v>8</c:v>
                      </c:pt>
                      <c:pt idx="21">
                        <c:v>9.0909090909090917</c:v>
                      </c:pt>
                      <c:pt idx="22">
                        <c:v>8.3333333333333321</c:v>
                      </c:pt>
                      <c:pt idx="23">
                        <c:v>5</c:v>
                      </c:pt>
                      <c:pt idx="24">
                        <c:v>4.5454545454545459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A6C5-4BF2-91F2-5B170AC69F56}"/>
                  </c:ext>
                </c:extLst>
              </c15:ser>
            </c15:filteredScatterSeries>
            <c15:filteredScatterSeries>
              <c15:ser>
                <c:idx val="20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Grafi!$AE$41</c15:sqref>
                        </c15:formulaRef>
                      </c:ext>
                    </c:extLst>
                    <c:strCache>
                      <c:ptCount val="1"/>
                      <c:pt idx="0">
                        <c:v>Podatkovne tehnologije / BI</c:v>
                      </c:pt>
                    </c:strCache>
                  </c:strRef>
                </c:tx>
                <c:spPr>
                  <a:ln w="9525" cap="rnd">
                    <a:solidFill>
                      <a:schemeClr val="accent3">
                        <a:lumMod val="8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Grafi!$AF$41:$BD$41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7.4074074074074066</c:v>
                      </c:pt>
                      <c:pt idx="1">
                        <c:v>16</c:v>
                      </c:pt>
                      <c:pt idx="2">
                        <c:v>12</c:v>
                      </c:pt>
                      <c:pt idx="3">
                        <c:v>15</c:v>
                      </c:pt>
                      <c:pt idx="4">
                        <c:v>19</c:v>
                      </c:pt>
                      <c:pt idx="5">
                        <c:v>15</c:v>
                      </c:pt>
                      <c:pt idx="6">
                        <c:v>13</c:v>
                      </c:pt>
                      <c:pt idx="7">
                        <c:v>12</c:v>
                      </c:pt>
                      <c:pt idx="8">
                        <c:v>11</c:v>
                      </c:pt>
                      <c:pt idx="9">
                        <c:v>13</c:v>
                      </c:pt>
                      <c:pt idx="10">
                        <c:v>11</c:v>
                      </c:pt>
                      <c:pt idx="11">
                        <c:v>13</c:v>
                      </c:pt>
                      <c:pt idx="12">
                        <c:v>7.6923076923076925</c:v>
                      </c:pt>
                      <c:pt idx="13">
                        <c:v>9.0909090909090917</c:v>
                      </c:pt>
                      <c:pt idx="14">
                        <c:v>7.1428571428571423</c:v>
                      </c:pt>
                      <c:pt idx="15">
                        <c:v>7.1428571428571423</c:v>
                      </c:pt>
                      <c:pt idx="16">
                        <c:v>10</c:v>
                      </c:pt>
                      <c:pt idx="17">
                        <c:v>8</c:v>
                      </c:pt>
                      <c:pt idx="18">
                        <c:v>7</c:v>
                      </c:pt>
                      <c:pt idx="19">
                        <c:v>6</c:v>
                      </c:pt>
                      <c:pt idx="20">
                        <c:v>7</c:v>
                      </c:pt>
                      <c:pt idx="21">
                        <c:v>9.0909090909090917</c:v>
                      </c:pt>
                      <c:pt idx="22">
                        <c:v>12</c:v>
                      </c:pt>
                      <c:pt idx="23">
                        <c:v>8</c:v>
                      </c:pt>
                      <c:pt idx="24">
                        <c:v>9.0909090909090917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5-A6C5-4BF2-91F2-5B170AC69F56}"/>
                  </c:ext>
                </c:extLst>
              </c15:ser>
            </c15:filteredScatterSeries>
            <c15:filteredScatterSeries>
              <c15:ser>
                <c:idx val="21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Grafi!$AE$42</c15:sqref>
                        </c15:formulaRef>
                      </c:ext>
                    </c:extLst>
                    <c:strCache>
                      <c:ptCount val="1"/>
                      <c:pt idx="0">
                        <c:v>digitalni marketing</c:v>
                      </c:pt>
                    </c:strCache>
                  </c:strRef>
                </c:tx>
                <c:spPr>
                  <a:ln w="9525" cap="rnd">
                    <a:solidFill>
                      <a:schemeClr val="accent4">
                        <a:lumMod val="8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Grafi!$AF$42:$BD$42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3.0303030303030303</c:v>
                      </c:pt>
                      <c:pt idx="14">
                        <c:v>3.5714285714285712</c:v>
                      </c:pt>
                      <c:pt idx="15">
                        <c:v>3.5714285714285712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3.4482758620689653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6-A6C5-4BF2-91F2-5B170AC69F56}"/>
                  </c:ext>
                </c:extLst>
              </c15:ser>
            </c15:filteredScatterSeries>
            <c15:filteredScatterSeries>
              <c15:ser>
                <c:idx val="22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Grafi!$AE$43</c15:sqref>
                        </c15:formulaRef>
                      </c:ext>
                    </c:extLst>
                    <c:strCache>
                      <c:ptCount val="1"/>
                      <c:pt idx="0">
                        <c:v>Spletne aplikacije</c:v>
                      </c:pt>
                    </c:strCache>
                  </c:strRef>
                </c:tx>
                <c:spPr>
                  <a:ln w="9525" cap="rnd">
                    <a:solidFill>
                      <a:schemeClr val="accent5">
                        <a:lumMod val="8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Grafi!$AF$43:$BD$43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3.7037037037037033</c:v>
                      </c:pt>
                      <c:pt idx="1">
                        <c:v>4</c:v>
                      </c:pt>
                      <c:pt idx="2">
                        <c:v>4.3478260869565215</c:v>
                      </c:pt>
                      <c:pt idx="3">
                        <c:v>8.3333333333333321</c:v>
                      </c:pt>
                      <c:pt idx="4">
                        <c:v>4.3478260869565215</c:v>
                      </c:pt>
                      <c:pt idx="5">
                        <c:v>6.4516129032258061</c:v>
                      </c:pt>
                      <c:pt idx="6">
                        <c:v>3.8461538461538463</c:v>
                      </c:pt>
                      <c:pt idx="7">
                        <c:v>9.67741935483871</c:v>
                      </c:pt>
                      <c:pt idx="8">
                        <c:v>12</c:v>
                      </c:pt>
                      <c:pt idx="9">
                        <c:v>10</c:v>
                      </c:pt>
                      <c:pt idx="10">
                        <c:v>11.111111111111111</c:v>
                      </c:pt>
                      <c:pt idx="11">
                        <c:v>10</c:v>
                      </c:pt>
                      <c:pt idx="12">
                        <c:v>15</c:v>
                      </c:pt>
                      <c:pt idx="13">
                        <c:v>12.121212121212121</c:v>
                      </c:pt>
                      <c:pt idx="14">
                        <c:v>14.285714285714285</c:v>
                      </c:pt>
                      <c:pt idx="15">
                        <c:v>16</c:v>
                      </c:pt>
                      <c:pt idx="16">
                        <c:v>20</c:v>
                      </c:pt>
                      <c:pt idx="17">
                        <c:v>22</c:v>
                      </c:pt>
                      <c:pt idx="18">
                        <c:v>23</c:v>
                      </c:pt>
                      <c:pt idx="19">
                        <c:v>19</c:v>
                      </c:pt>
                      <c:pt idx="20">
                        <c:v>15</c:v>
                      </c:pt>
                      <c:pt idx="21">
                        <c:v>13.636363636363635</c:v>
                      </c:pt>
                      <c:pt idx="22">
                        <c:v>22</c:v>
                      </c:pt>
                      <c:pt idx="23">
                        <c:v>16</c:v>
                      </c:pt>
                      <c:pt idx="24">
                        <c:v>18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7-A6C5-4BF2-91F2-5B170AC69F56}"/>
                  </c:ext>
                </c:extLst>
              </c15:ser>
            </c15:filteredScatterSeries>
            <c15:filteredScatterSeries>
              <c15:ser>
                <c:idx val="23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Grafi!$AE$44</c15:sqref>
                        </c15:formulaRef>
                      </c:ext>
                    </c:extLst>
                    <c:strCache>
                      <c:ptCount val="1"/>
                      <c:pt idx="0">
                        <c:v>funkcijski razvoj</c:v>
                      </c:pt>
                    </c:strCache>
                  </c:strRef>
                </c:tx>
                <c:spPr>
                  <a:ln w="9525" cap="rnd">
                    <a:solidFill>
                      <a:schemeClr val="accent6">
                        <a:lumMod val="8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Grafi!$AF$44:$BD$44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6.8965517241379306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A6C5-4BF2-91F2-5B170AC69F56}"/>
                  </c:ext>
                </c:extLst>
              </c15:ser>
            </c15:filteredScatterSeries>
            <c15:filteredScatterSeries>
              <c15:ser>
                <c:idx val="24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Grafi!$AE$45</c15:sqref>
                        </c15:formulaRef>
                      </c:ext>
                    </c:extLst>
                    <c:strCache>
                      <c:ptCount val="1"/>
                      <c:pt idx="0">
                        <c:v>java/ee</c:v>
                      </c:pt>
                    </c:strCache>
                  </c:strRef>
                </c:tx>
                <c:spPr>
                  <a:ln w="9525" cap="rnd">
                    <a:solidFill>
                      <a:schemeClr val="accent1">
                        <a:lumMod val="60000"/>
                        <a:lumOff val="4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Grafi!$AF$45:$BD$45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8.3333333333333321</c:v>
                      </c:pt>
                      <c:pt idx="4">
                        <c:v>8.695652173913043</c:v>
                      </c:pt>
                      <c:pt idx="5">
                        <c:v>3.225806451612903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4</c:v>
                      </c:pt>
                      <c:pt idx="9">
                        <c:v>3.7037037037037033</c:v>
                      </c:pt>
                      <c:pt idx="10">
                        <c:v>7.4074074074074066</c:v>
                      </c:pt>
                      <c:pt idx="11">
                        <c:v>10</c:v>
                      </c:pt>
                      <c:pt idx="12">
                        <c:v>3.8461538461538463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4.5454545454545459</c:v>
                      </c:pt>
                      <c:pt idx="22">
                        <c:v>0</c:v>
                      </c:pt>
                      <c:pt idx="23">
                        <c:v>3.4482758620689653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A6C5-4BF2-91F2-5B170AC69F56}"/>
                  </c:ext>
                </c:extLst>
              </c15:ser>
            </c15:filteredScatterSeries>
            <c15:filteredScatterSeries>
              <c15:ser>
                <c:idx val="25"/>
                <c:order val="2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Grafi!$AE$46</c15:sqref>
                        </c15:formulaRef>
                      </c:ext>
                    </c:extLst>
                    <c:strCache>
                      <c:ptCount val="1"/>
                      <c:pt idx="0">
                        <c:v>vizualizacija podatkov</c:v>
                      </c:pt>
                    </c:strCache>
                  </c:strRef>
                </c:tx>
                <c:spPr>
                  <a:ln w="9525" cap="rnd">
                    <a:solidFill>
                      <a:schemeClr val="accent2">
                        <a:lumMod val="60000"/>
                        <a:lumOff val="4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Grafi!$AF$46:$BD$46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4.3478260869565215</c:v>
                      </c:pt>
                      <c:pt idx="5">
                        <c:v>3.225806451612903</c:v>
                      </c:pt>
                      <c:pt idx="6">
                        <c:v>3.8461538461538463</c:v>
                      </c:pt>
                      <c:pt idx="7">
                        <c:v>0</c:v>
                      </c:pt>
                      <c:pt idx="8">
                        <c:v>4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3.4482758620689653</c:v>
                      </c:pt>
                      <c:pt idx="24">
                        <c:v>4.5454545454545459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A6C5-4BF2-91F2-5B170AC69F56}"/>
                  </c:ext>
                </c:extLst>
              </c15:ser>
            </c15:filteredScatterSeries>
            <c15:filteredScatterSeries>
              <c15:ser>
                <c:idx val="26"/>
                <c:order val="2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Grafi!$AE$47</c15:sqref>
                        </c15:formulaRef>
                      </c:ext>
                    </c:extLst>
                    <c:strCache>
                      <c:ptCount val="1"/>
                      <c:pt idx="0">
                        <c:v>Večplatformne aplikacije</c:v>
                      </c:pt>
                    </c:strCache>
                  </c:strRef>
                </c:tx>
                <c:spPr>
                  <a:ln w="9525" cap="rnd">
                    <a:solidFill>
                      <a:schemeClr val="accent3">
                        <a:lumMod val="60000"/>
                        <a:lumOff val="4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Grafi!$AF$47:$BD$47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3.8461538461538463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10</c:v>
                      </c:pt>
                      <c:pt idx="17">
                        <c:v>8</c:v>
                      </c:pt>
                      <c:pt idx="18">
                        <c:v>5</c:v>
                      </c:pt>
                      <c:pt idx="19">
                        <c:v>9.0909090909090917</c:v>
                      </c:pt>
                      <c:pt idx="20">
                        <c:v>7</c:v>
                      </c:pt>
                      <c:pt idx="21">
                        <c:v>5</c:v>
                      </c:pt>
                      <c:pt idx="22">
                        <c:v>4.1666666666666661</c:v>
                      </c:pt>
                      <c:pt idx="23">
                        <c:v>6.8965517241379306</c:v>
                      </c:pt>
                      <c:pt idx="24">
                        <c:v>6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A6C5-4BF2-91F2-5B170AC69F56}"/>
                  </c:ext>
                </c:extLst>
              </c15:ser>
            </c15:filteredScatterSeries>
          </c:ext>
        </c:extLst>
      </c:scatterChart>
      <c:valAx>
        <c:axId val="1509734511"/>
        <c:scaling>
          <c:orientation val="minMax"/>
          <c:max val="2022"/>
          <c:min val="1996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sl-SI"/>
          </a:p>
        </c:txPr>
        <c:crossAx val="1509732431"/>
        <c:crosses val="autoZero"/>
        <c:crossBetween val="midCat"/>
      </c:valAx>
      <c:valAx>
        <c:axId val="1509732431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sl-SI"/>
          </a:p>
        </c:txPr>
        <c:crossAx val="150973451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latin typeface="Myriad Pro Cond" panose="020B0506030403020204" pitchFamily="34" charset="0"/>
        </a:defRPr>
      </a:pPr>
      <a:endParaRPr lang="sl-SI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Grafi!$AE$29</c:f>
              <c:strCache>
                <c:ptCount val="1"/>
                <c:pt idx="0">
                  <c:v>Mobilne/tablične aplikacije</c:v>
                </c:pt>
              </c:strCache>
            </c:strRef>
          </c:tx>
          <c:spPr>
            <a:ln w="15875" cap="rnd">
              <a:solidFill>
                <a:srgbClr val="FF692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Grafi!$AF$29:$BD$29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4.3478260869565215</c:v>
                </c:pt>
                <c:pt idx="5">
                  <c:v>3.225806451612903</c:v>
                </c:pt>
                <c:pt idx="6">
                  <c:v>3.8461538461538463</c:v>
                </c:pt>
                <c:pt idx="7">
                  <c:v>6</c:v>
                </c:pt>
                <c:pt idx="8">
                  <c:v>8</c:v>
                </c:pt>
                <c:pt idx="9">
                  <c:v>0</c:v>
                </c:pt>
                <c:pt idx="10">
                  <c:v>0</c:v>
                </c:pt>
                <c:pt idx="11">
                  <c:v>15</c:v>
                </c:pt>
                <c:pt idx="12">
                  <c:v>10</c:v>
                </c:pt>
                <c:pt idx="13">
                  <c:v>6.0606060606060606</c:v>
                </c:pt>
                <c:pt idx="14">
                  <c:v>9</c:v>
                </c:pt>
                <c:pt idx="15">
                  <c:v>17.857142857142858</c:v>
                </c:pt>
                <c:pt idx="16">
                  <c:v>20</c:v>
                </c:pt>
                <c:pt idx="17">
                  <c:v>18.181818181818183</c:v>
                </c:pt>
                <c:pt idx="18">
                  <c:v>20</c:v>
                </c:pt>
                <c:pt idx="19">
                  <c:v>12</c:v>
                </c:pt>
                <c:pt idx="20">
                  <c:v>12</c:v>
                </c:pt>
                <c:pt idx="21">
                  <c:v>9.0909090909090917</c:v>
                </c:pt>
                <c:pt idx="22">
                  <c:v>11</c:v>
                </c:pt>
                <c:pt idx="23">
                  <c:v>13.793103448275861</c:v>
                </c:pt>
                <c:pt idx="24">
                  <c:v>12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A3C3-4B9A-BB80-EF685FBD828E}"/>
            </c:ext>
          </c:extLst>
        </c:ser>
        <c:ser>
          <c:idx val="6"/>
          <c:order val="6"/>
          <c:tx>
            <c:strRef>
              <c:f>Grafi!$AE$35</c:f>
              <c:strCache>
                <c:ptCount val="1"/>
                <c:pt idx="0">
                  <c:v>Zabojniki / virtualizacija</c:v>
                </c:pt>
              </c:strCache>
            </c:strRef>
          </c:tx>
          <c:spPr>
            <a:ln w="15875" cap="rnd">
              <a:solidFill>
                <a:schemeClr val="accent5">
                  <a:lumMod val="7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Grafi!$AF$35:$BD$35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3.7037037037037033</c:v>
                </c:pt>
                <c:pt idx="11">
                  <c:v>0</c:v>
                </c:pt>
                <c:pt idx="12">
                  <c:v>0</c:v>
                </c:pt>
                <c:pt idx="13">
                  <c:v>3.0303030303030303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</c:v>
                </c:pt>
                <c:pt idx="21">
                  <c:v>13.636363636363635</c:v>
                </c:pt>
                <c:pt idx="22">
                  <c:v>8.3333333333333321</c:v>
                </c:pt>
                <c:pt idx="23">
                  <c:v>9</c:v>
                </c:pt>
                <c:pt idx="24">
                  <c:v>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A3C3-4B9A-BB80-EF685FBD828E}"/>
            </c:ext>
          </c:extLst>
        </c:ser>
        <c:ser>
          <c:idx val="14"/>
          <c:order val="14"/>
          <c:tx>
            <c:strRef>
              <c:f>Grafi!$AE$43</c:f>
              <c:strCache>
                <c:ptCount val="1"/>
                <c:pt idx="0">
                  <c:v>Spletne aplikacije</c:v>
                </c:pt>
              </c:strCache>
            </c:strRef>
          </c:tx>
          <c:spPr>
            <a:ln w="15875" cap="rnd">
              <a:solidFill>
                <a:schemeClr val="tx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Grafi!$AF$43:$BD$43</c:f>
              <c:numCache>
                <c:formatCode>0</c:formatCode>
                <c:ptCount val="25"/>
                <c:pt idx="0">
                  <c:v>3.7037037037037033</c:v>
                </c:pt>
                <c:pt idx="1">
                  <c:v>4</c:v>
                </c:pt>
                <c:pt idx="2">
                  <c:v>4.3478260869565215</c:v>
                </c:pt>
                <c:pt idx="3">
                  <c:v>8.3333333333333321</c:v>
                </c:pt>
                <c:pt idx="4">
                  <c:v>4.3478260869565215</c:v>
                </c:pt>
                <c:pt idx="5">
                  <c:v>6.4516129032258061</c:v>
                </c:pt>
                <c:pt idx="6">
                  <c:v>3.8461538461538463</c:v>
                </c:pt>
                <c:pt idx="7">
                  <c:v>9.67741935483871</c:v>
                </c:pt>
                <c:pt idx="8">
                  <c:v>12</c:v>
                </c:pt>
                <c:pt idx="9">
                  <c:v>10</c:v>
                </c:pt>
                <c:pt idx="10">
                  <c:v>11.111111111111111</c:v>
                </c:pt>
                <c:pt idx="11">
                  <c:v>10</c:v>
                </c:pt>
                <c:pt idx="12">
                  <c:v>15</c:v>
                </c:pt>
                <c:pt idx="13">
                  <c:v>12.121212121212121</c:v>
                </c:pt>
                <c:pt idx="14">
                  <c:v>14.285714285714285</c:v>
                </c:pt>
                <c:pt idx="15">
                  <c:v>16</c:v>
                </c:pt>
                <c:pt idx="16">
                  <c:v>20</c:v>
                </c:pt>
                <c:pt idx="17">
                  <c:v>22</c:v>
                </c:pt>
                <c:pt idx="18">
                  <c:v>23</c:v>
                </c:pt>
                <c:pt idx="19">
                  <c:v>19</c:v>
                </c:pt>
                <c:pt idx="20">
                  <c:v>15</c:v>
                </c:pt>
                <c:pt idx="21">
                  <c:v>13.636363636363635</c:v>
                </c:pt>
                <c:pt idx="22">
                  <c:v>22</c:v>
                </c:pt>
                <c:pt idx="23">
                  <c:v>16</c:v>
                </c:pt>
                <c:pt idx="24">
                  <c:v>18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A3C3-4B9A-BB80-EF685FBD828E}"/>
            </c:ext>
          </c:extLst>
        </c:ser>
        <c:ser>
          <c:idx val="18"/>
          <c:order val="18"/>
          <c:tx>
            <c:strRef>
              <c:f>Grafi!$AE$47</c:f>
              <c:strCache>
                <c:ptCount val="1"/>
                <c:pt idx="0">
                  <c:v>Večplatformne aplikacije</c:v>
                </c:pt>
              </c:strCache>
            </c:strRef>
          </c:tx>
          <c:spPr>
            <a:ln w="15875" cap="rnd">
              <a:solidFill>
                <a:srgbClr val="FF0000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Grafi!$AF$47:$BD$47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3.8461538461538463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10</c:v>
                </c:pt>
                <c:pt idx="17">
                  <c:v>8</c:v>
                </c:pt>
                <c:pt idx="18">
                  <c:v>5</c:v>
                </c:pt>
                <c:pt idx="19">
                  <c:v>9.0909090909090917</c:v>
                </c:pt>
                <c:pt idx="20">
                  <c:v>7</c:v>
                </c:pt>
                <c:pt idx="21">
                  <c:v>5</c:v>
                </c:pt>
                <c:pt idx="22">
                  <c:v>4.1666666666666661</c:v>
                </c:pt>
                <c:pt idx="23">
                  <c:v>6.8965517241379306</c:v>
                </c:pt>
                <c:pt idx="24">
                  <c:v>6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A3C3-4B9A-BB80-EF685FBD82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09734511"/>
        <c:axId val="1509732431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Grafi!$AE$30</c15:sqref>
                        </c15:formulaRef>
                      </c:ext>
                    </c:extLst>
                    <c:strCache>
                      <c:ptCount val="1"/>
                      <c:pt idx="0">
                        <c:v>Umetna inteligenca / stojno učenje</c:v>
                      </c:pt>
                    </c:strCache>
                  </c:strRef>
                </c:tx>
                <c:spPr>
                  <a:ln w="9525" cap="rnd">
                    <a:solidFill>
                      <a:schemeClr val="accent2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Grafi!$AF$30:$BD$30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3.7037037037037033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7.1428571428571423</c:v>
                      </c:pt>
                      <c:pt idx="15">
                        <c:v>2</c:v>
                      </c:pt>
                      <c:pt idx="16">
                        <c:v>3.3333333333333335</c:v>
                      </c:pt>
                      <c:pt idx="17">
                        <c:v>6</c:v>
                      </c:pt>
                      <c:pt idx="18">
                        <c:v>10</c:v>
                      </c:pt>
                      <c:pt idx="19">
                        <c:v>9</c:v>
                      </c:pt>
                      <c:pt idx="20">
                        <c:v>8</c:v>
                      </c:pt>
                      <c:pt idx="21">
                        <c:v>9.0909090909090917</c:v>
                      </c:pt>
                      <c:pt idx="22">
                        <c:v>12.5</c:v>
                      </c:pt>
                      <c:pt idx="23">
                        <c:v>10.344827586206897</c:v>
                      </c:pt>
                      <c:pt idx="24">
                        <c:v>11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4-A3C3-4B9A-BB80-EF685FBD828E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Grafi!$AE$31</c15:sqref>
                        </c15:formulaRef>
                      </c:ext>
                    </c:extLst>
                    <c:strCache>
                      <c:ptCount val="1"/>
                      <c:pt idx="0">
                        <c:v>ci cd/devops</c:v>
                      </c:pt>
                    </c:strCache>
                  </c:strRef>
                </c:tx>
                <c:spPr>
                  <a:ln w="9525" cap="rnd">
                    <a:solidFill>
                      <a:schemeClr val="accent3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Grafi!$AF$31:$BD$31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3.7037037037037033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4.5454545454545459</c:v>
                      </c:pt>
                      <c:pt idx="20">
                        <c:v>0</c:v>
                      </c:pt>
                      <c:pt idx="21">
                        <c:v>4.5454545454545459</c:v>
                      </c:pt>
                      <c:pt idx="22">
                        <c:v>4.1666666666666661</c:v>
                      </c:pt>
                      <c:pt idx="23">
                        <c:v>10.344827586206897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A3C3-4B9A-BB80-EF685FBD828E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Grafi!$AE$32</c15:sqref>
                        </c15:formulaRef>
                      </c:ext>
                    </c:extLst>
                    <c:strCache>
                      <c:ptCount val="1"/>
                      <c:pt idx="0">
                        <c:v>Blockchain / DAPS</c:v>
                      </c:pt>
                    </c:strCache>
                  </c:strRef>
                </c:tx>
                <c:spPr>
                  <a:ln w="9525" cap="rnd">
                    <a:solidFill>
                      <a:schemeClr val="accent4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Grafi!$AF$32:$BD$32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4</c:v>
                      </c:pt>
                      <c:pt idx="21">
                        <c:v>16</c:v>
                      </c:pt>
                      <c:pt idx="22">
                        <c:v>22</c:v>
                      </c:pt>
                      <c:pt idx="23">
                        <c:v>16</c:v>
                      </c:pt>
                      <c:pt idx="24">
                        <c:v>13.636363636363635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A3C3-4B9A-BB80-EF685FBD828E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Grafi!$AE$33</c15:sqref>
                        </c15:formulaRef>
                      </c:ext>
                    </c:extLst>
                    <c:strCache>
                      <c:ptCount val="1"/>
                      <c:pt idx="0">
                        <c:v>iot</c:v>
                      </c:pt>
                    </c:strCache>
                  </c:strRef>
                </c:tx>
                <c:spPr>
                  <a:ln w="9525" cap="rnd">
                    <a:solidFill>
                      <a:schemeClr val="accent5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Grafi!$AF$33:$BD$33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15</c:v>
                      </c:pt>
                      <c:pt idx="19">
                        <c:v>4.5454545454545459</c:v>
                      </c:pt>
                      <c:pt idx="20">
                        <c:v>8</c:v>
                      </c:pt>
                      <c:pt idx="21">
                        <c:v>4.5454545454545459</c:v>
                      </c:pt>
                      <c:pt idx="22">
                        <c:v>4.1666666666666661</c:v>
                      </c:pt>
                      <c:pt idx="23">
                        <c:v>3.4482758620689653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A3C3-4B9A-BB80-EF685FBD828E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Grafi!$AE$34</c15:sqref>
                        </c15:formulaRef>
                      </c:ext>
                    </c:extLst>
                    <c:strCache>
                      <c:ptCount val="1"/>
                      <c:pt idx="0">
                        <c:v>daps</c:v>
                      </c:pt>
                    </c:strCache>
                  </c:strRef>
                </c:tx>
                <c:spPr>
                  <a:ln w="9525" cap="rnd">
                    <a:solidFill>
                      <a:schemeClr val="accent6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Grafi!$AF$34:$BD$34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6.8965517241379306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A3C3-4B9A-BB80-EF685FBD828E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Grafi!$AE$36</c15:sqref>
                        </c15:formulaRef>
                      </c:ext>
                    </c:extLst>
                    <c:strCache>
                      <c:ptCount val="1"/>
                      <c:pt idx="0">
                        <c:v>jezik go</c:v>
                      </c:pt>
                    </c:strCache>
                  </c:strRef>
                </c:tx>
                <c:spPr>
                  <a:ln w="952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Grafi!$AF$36:$BD$36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10.344827586206897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A3C3-4B9A-BB80-EF685FBD828E}"/>
                  </c:ext>
                </c:extLst>
              </c15:ser>
            </c15:filteredScatterSeries>
            <c15:filteredScatter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Grafi!$AE$37</c15:sqref>
                        </c15:formulaRef>
                      </c:ext>
                    </c:extLst>
                    <c:strCache>
                      <c:ptCount val="1"/>
                      <c:pt idx="0">
                        <c:v>ipfs</c:v>
                      </c:pt>
                    </c:strCache>
                  </c:strRef>
                </c:tx>
                <c:spPr>
                  <a:ln w="952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Grafi!$AF$37:$BD$37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3.4482758620689653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A3C3-4B9A-BB80-EF685FBD828E}"/>
                  </c:ext>
                </c:extLst>
              </c15:ser>
            </c15:filteredScatterSeries>
            <c15:filteredScatte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Grafi!$AE$38</c15:sqref>
                        </c15:formulaRef>
                      </c:ext>
                    </c:extLst>
                    <c:strCache>
                      <c:ptCount val="1"/>
                      <c:pt idx="0">
                        <c:v>Kibernetska varnost</c:v>
                      </c:pt>
                    </c:strCache>
                  </c:strRef>
                </c:tx>
                <c:spPr>
                  <a:ln w="9525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Grafi!$AF$38:$BD$38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8.3333333333333321</c:v>
                      </c:pt>
                      <c:pt idx="4">
                        <c:v>4.3478260869565215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3.225806451612903</c:v>
                      </c:pt>
                      <c:pt idx="8">
                        <c:v>8</c:v>
                      </c:pt>
                      <c:pt idx="9">
                        <c:v>11.111111111111111</c:v>
                      </c:pt>
                      <c:pt idx="10">
                        <c:v>3.7037037037037033</c:v>
                      </c:pt>
                      <c:pt idx="11">
                        <c:v>5</c:v>
                      </c:pt>
                      <c:pt idx="12">
                        <c:v>4</c:v>
                      </c:pt>
                      <c:pt idx="13">
                        <c:v>6.0606060606060606</c:v>
                      </c:pt>
                      <c:pt idx="14">
                        <c:v>10.714285714285714</c:v>
                      </c:pt>
                      <c:pt idx="15">
                        <c:v>10.714285714285714</c:v>
                      </c:pt>
                      <c:pt idx="16">
                        <c:v>10</c:v>
                      </c:pt>
                      <c:pt idx="17">
                        <c:v>18.181818181818183</c:v>
                      </c:pt>
                      <c:pt idx="18">
                        <c:v>14</c:v>
                      </c:pt>
                      <c:pt idx="19">
                        <c:v>18.181818181818183</c:v>
                      </c:pt>
                      <c:pt idx="20">
                        <c:v>12</c:v>
                      </c:pt>
                      <c:pt idx="21">
                        <c:v>13.636363636363635</c:v>
                      </c:pt>
                      <c:pt idx="22">
                        <c:v>12</c:v>
                      </c:pt>
                      <c:pt idx="23">
                        <c:v>11</c:v>
                      </c:pt>
                      <c:pt idx="24">
                        <c:v>8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A3C3-4B9A-BB80-EF685FBD828E}"/>
                  </c:ext>
                </c:extLst>
              </c15:ser>
            </c15:filteredScatterSeries>
            <c15:filteredScatte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Grafi!$AE$39</c15:sqref>
                        </c15:formulaRef>
                      </c:ext>
                    </c:extLst>
                    <c:strCache>
                      <c:ptCount val="1"/>
                      <c:pt idx="0">
                        <c:v>Metode klasičnega razvoja</c:v>
                      </c:pt>
                    </c:strCache>
                  </c:strRef>
                </c:tx>
                <c:spPr>
                  <a:ln w="952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Grafi!$AF$39:$BD$39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14.814814814814813</c:v>
                      </c:pt>
                      <c:pt idx="1">
                        <c:v>8</c:v>
                      </c:pt>
                      <c:pt idx="2">
                        <c:v>4.3478260869565215</c:v>
                      </c:pt>
                      <c:pt idx="3">
                        <c:v>8.3333333333333321</c:v>
                      </c:pt>
                      <c:pt idx="4">
                        <c:v>7</c:v>
                      </c:pt>
                      <c:pt idx="5">
                        <c:v>6.4516129032258061</c:v>
                      </c:pt>
                      <c:pt idx="6">
                        <c:v>7.6923076923076925</c:v>
                      </c:pt>
                      <c:pt idx="7">
                        <c:v>3.225806451612903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A3C3-4B9A-BB80-EF685FBD828E}"/>
                  </c:ext>
                </c:extLst>
              </c15:ser>
            </c15:filteredScatterSeries>
            <c15:filteredScatter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Grafi!$AE$40</c15:sqref>
                        </c15:formulaRef>
                      </c:ext>
                    </c:extLst>
                    <c:strCache>
                      <c:ptCount val="1"/>
                      <c:pt idx="0">
                        <c:v>Metode agilnega razvoja</c:v>
                      </c:pt>
                    </c:strCache>
                  </c:strRef>
                </c:tx>
                <c:spPr>
                  <a:ln w="9525" cap="rnd">
                    <a:solidFill>
                      <a:schemeClr val="accent6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Grafi!$AF$40:$BD$40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7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7.6923076923076925</c:v>
                      </c:pt>
                      <c:pt idx="7">
                        <c:v>9</c:v>
                      </c:pt>
                      <c:pt idx="8">
                        <c:v>12</c:v>
                      </c:pt>
                      <c:pt idx="9">
                        <c:v>11.111111111111111</c:v>
                      </c:pt>
                      <c:pt idx="10">
                        <c:v>9</c:v>
                      </c:pt>
                      <c:pt idx="11">
                        <c:v>10</c:v>
                      </c:pt>
                      <c:pt idx="12">
                        <c:v>8</c:v>
                      </c:pt>
                      <c:pt idx="13">
                        <c:v>6</c:v>
                      </c:pt>
                      <c:pt idx="14">
                        <c:v>3.5714285714285712</c:v>
                      </c:pt>
                      <c:pt idx="15">
                        <c:v>5</c:v>
                      </c:pt>
                      <c:pt idx="16">
                        <c:v>8</c:v>
                      </c:pt>
                      <c:pt idx="17">
                        <c:v>4.5454545454545459</c:v>
                      </c:pt>
                      <c:pt idx="18">
                        <c:v>6</c:v>
                      </c:pt>
                      <c:pt idx="19">
                        <c:v>4.5454545454545459</c:v>
                      </c:pt>
                      <c:pt idx="20">
                        <c:v>8</c:v>
                      </c:pt>
                      <c:pt idx="21">
                        <c:v>9.0909090909090917</c:v>
                      </c:pt>
                      <c:pt idx="22">
                        <c:v>8.3333333333333321</c:v>
                      </c:pt>
                      <c:pt idx="23">
                        <c:v>5</c:v>
                      </c:pt>
                      <c:pt idx="24">
                        <c:v>4.5454545454545459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A3C3-4B9A-BB80-EF685FBD828E}"/>
                  </c:ext>
                </c:extLst>
              </c15:ser>
            </c15:filteredScatterSeries>
            <c15:filteredScatterSeries>
              <c15:ser>
                <c:idx val="12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Grafi!$AE$41</c15:sqref>
                        </c15:formulaRef>
                      </c:ext>
                    </c:extLst>
                    <c:strCache>
                      <c:ptCount val="1"/>
                      <c:pt idx="0">
                        <c:v>Podatkovne tehnologije / BI</c:v>
                      </c:pt>
                    </c:strCache>
                  </c:strRef>
                </c:tx>
                <c:spPr>
                  <a:ln w="9525" cap="rnd">
                    <a:solidFill>
                      <a:schemeClr val="accent1">
                        <a:lumMod val="80000"/>
                        <a:lumOff val="2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Grafi!$AF$41:$BD$41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7.4074074074074066</c:v>
                      </c:pt>
                      <c:pt idx="1">
                        <c:v>16</c:v>
                      </c:pt>
                      <c:pt idx="2">
                        <c:v>12</c:v>
                      </c:pt>
                      <c:pt idx="3">
                        <c:v>15</c:v>
                      </c:pt>
                      <c:pt idx="4">
                        <c:v>19</c:v>
                      </c:pt>
                      <c:pt idx="5">
                        <c:v>15</c:v>
                      </c:pt>
                      <c:pt idx="6">
                        <c:v>13</c:v>
                      </c:pt>
                      <c:pt idx="7">
                        <c:v>12</c:v>
                      </c:pt>
                      <c:pt idx="8">
                        <c:v>11</c:v>
                      </c:pt>
                      <c:pt idx="9">
                        <c:v>13</c:v>
                      </c:pt>
                      <c:pt idx="10">
                        <c:v>11</c:v>
                      </c:pt>
                      <c:pt idx="11">
                        <c:v>13</c:v>
                      </c:pt>
                      <c:pt idx="12">
                        <c:v>7.6923076923076925</c:v>
                      </c:pt>
                      <c:pt idx="13">
                        <c:v>9.0909090909090917</c:v>
                      </c:pt>
                      <c:pt idx="14">
                        <c:v>7.1428571428571423</c:v>
                      </c:pt>
                      <c:pt idx="15">
                        <c:v>7.1428571428571423</c:v>
                      </c:pt>
                      <c:pt idx="16">
                        <c:v>10</c:v>
                      </c:pt>
                      <c:pt idx="17">
                        <c:v>8</c:v>
                      </c:pt>
                      <c:pt idx="18">
                        <c:v>7</c:v>
                      </c:pt>
                      <c:pt idx="19">
                        <c:v>6</c:v>
                      </c:pt>
                      <c:pt idx="20">
                        <c:v>7</c:v>
                      </c:pt>
                      <c:pt idx="21">
                        <c:v>9.0909090909090917</c:v>
                      </c:pt>
                      <c:pt idx="22">
                        <c:v>12</c:v>
                      </c:pt>
                      <c:pt idx="23">
                        <c:v>8</c:v>
                      </c:pt>
                      <c:pt idx="24">
                        <c:v>9.0909090909090917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A3C3-4B9A-BB80-EF685FBD828E}"/>
                  </c:ext>
                </c:extLst>
              </c15:ser>
            </c15:filteredScatterSeries>
            <c15:filteredScatterSeries>
              <c15:ser>
                <c:idx val="13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Grafi!$AE$42</c15:sqref>
                        </c15:formulaRef>
                      </c:ext>
                    </c:extLst>
                    <c:strCache>
                      <c:ptCount val="1"/>
                      <c:pt idx="0">
                        <c:v>digitalni marketing</c:v>
                      </c:pt>
                    </c:strCache>
                  </c:strRef>
                </c:tx>
                <c:spPr>
                  <a:ln w="9525" cap="rnd">
                    <a:solidFill>
                      <a:schemeClr val="accent2">
                        <a:lumMod val="80000"/>
                        <a:lumOff val="2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Grafi!$AF$42:$BD$42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3.0303030303030303</c:v>
                      </c:pt>
                      <c:pt idx="14">
                        <c:v>3.5714285714285712</c:v>
                      </c:pt>
                      <c:pt idx="15">
                        <c:v>3.5714285714285712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3.4482758620689653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A3C3-4B9A-BB80-EF685FBD828E}"/>
                  </c:ext>
                </c:extLst>
              </c15:ser>
            </c15:filteredScatterSeries>
            <c15:filteredScatterSeries>
              <c15:ser>
                <c:idx val="15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Grafi!$AE$44</c15:sqref>
                        </c15:formulaRef>
                      </c:ext>
                    </c:extLst>
                    <c:strCache>
                      <c:ptCount val="1"/>
                      <c:pt idx="0">
                        <c:v>funkcijski razvoj</c:v>
                      </c:pt>
                    </c:strCache>
                  </c:strRef>
                </c:tx>
                <c:spPr>
                  <a:ln w="9525" cap="rnd">
                    <a:solidFill>
                      <a:schemeClr val="accent4">
                        <a:lumMod val="80000"/>
                        <a:lumOff val="2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Grafi!$AF$44:$BD$44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6.8965517241379306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A3C3-4B9A-BB80-EF685FBD828E}"/>
                  </c:ext>
                </c:extLst>
              </c15:ser>
            </c15:filteredScatterSeries>
            <c15:filteredScatterSeries>
              <c15:ser>
                <c:idx val="16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Grafi!$AE$45</c15:sqref>
                        </c15:formulaRef>
                      </c:ext>
                    </c:extLst>
                    <c:strCache>
                      <c:ptCount val="1"/>
                      <c:pt idx="0">
                        <c:v>java/ee</c:v>
                      </c:pt>
                    </c:strCache>
                  </c:strRef>
                </c:tx>
                <c:spPr>
                  <a:ln w="9525" cap="rnd">
                    <a:solidFill>
                      <a:schemeClr val="accent5">
                        <a:lumMod val="80000"/>
                        <a:lumOff val="2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Grafi!$AF$45:$BD$45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8.3333333333333321</c:v>
                      </c:pt>
                      <c:pt idx="4">
                        <c:v>8.695652173913043</c:v>
                      </c:pt>
                      <c:pt idx="5">
                        <c:v>3.225806451612903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4</c:v>
                      </c:pt>
                      <c:pt idx="9">
                        <c:v>3.7037037037037033</c:v>
                      </c:pt>
                      <c:pt idx="10">
                        <c:v>7.4074074074074066</c:v>
                      </c:pt>
                      <c:pt idx="11">
                        <c:v>10</c:v>
                      </c:pt>
                      <c:pt idx="12">
                        <c:v>3.8461538461538463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4.5454545454545459</c:v>
                      </c:pt>
                      <c:pt idx="22">
                        <c:v>0</c:v>
                      </c:pt>
                      <c:pt idx="23">
                        <c:v>3.4482758620689653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A3C3-4B9A-BB80-EF685FBD828E}"/>
                  </c:ext>
                </c:extLst>
              </c15:ser>
            </c15:filteredScatterSeries>
            <c15:filteredScatterSeries>
              <c15:ser>
                <c:idx val="17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Grafi!$AE$46</c15:sqref>
                        </c15:formulaRef>
                      </c:ext>
                    </c:extLst>
                    <c:strCache>
                      <c:ptCount val="1"/>
                      <c:pt idx="0">
                        <c:v>vizualizacija podatkov</c:v>
                      </c:pt>
                    </c:strCache>
                  </c:strRef>
                </c:tx>
                <c:spPr>
                  <a:ln w="9525" cap="rnd">
                    <a:solidFill>
                      <a:schemeClr val="accent6">
                        <a:lumMod val="80000"/>
                        <a:lumOff val="2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Grafi!$AF$46:$BD$46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4.3478260869565215</c:v>
                      </c:pt>
                      <c:pt idx="5">
                        <c:v>3.225806451612903</c:v>
                      </c:pt>
                      <c:pt idx="6">
                        <c:v>3.8461538461538463</c:v>
                      </c:pt>
                      <c:pt idx="7">
                        <c:v>0</c:v>
                      </c:pt>
                      <c:pt idx="8">
                        <c:v>4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3.4482758620689653</c:v>
                      </c:pt>
                      <c:pt idx="24">
                        <c:v>4.5454545454545459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A3C3-4B9A-BB80-EF685FBD828E}"/>
                  </c:ext>
                </c:extLst>
              </c15:ser>
            </c15:filteredScatterSeries>
          </c:ext>
        </c:extLst>
      </c:scatterChart>
      <c:valAx>
        <c:axId val="1509734511"/>
        <c:scaling>
          <c:orientation val="minMax"/>
          <c:max val="2022"/>
          <c:min val="1996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sl-SI"/>
          </a:p>
        </c:txPr>
        <c:crossAx val="1509732431"/>
        <c:crosses val="autoZero"/>
        <c:crossBetween val="midCat"/>
      </c:valAx>
      <c:valAx>
        <c:axId val="1509732431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sl-SI"/>
          </a:p>
        </c:txPr>
        <c:crossAx val="150973451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solidFill>
        <a:schemeClr val="bg1">
          <a:alpha val="50000"/>
        </a:schemeClr>
      </a:solidFill>
    </a:ln>
    <a:effectLst/>
  </c:spPr>
  <c:txPr>
    <a:bodyPr/>
    <a:lstStyle/>
    <a:p>
      <a:pPr>
        <a:defRPr sz="2000">
          <a:latin typeface="Myriad Pro Cond" panose="020B0506030403020204" pitchFamily="34" charset="0"/>
        </a:defRPr>
      </a:pPr>
      <a:endParaRPr lang="sl-SI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Grafi!$AE$30</c:f>
              <c:strCache>
                <c:ptCount val="1"/>
                <c:pt idx="0">
                  <c:v>Umetna inteligenca / stojno učenje</c:v>
                </c:pt>
              </c:strCache>
            </c:strRef>
          </c:tx>
          <c:spPr>
            <a:ln w="15875" cap="rnd">
              <a:solidFill>
                <a:schemeClr val="tx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Grafi!$AF$30:$BD$30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3.7037037037037033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7.1428571428571423</c:v>
                </c:pt>
                <c:pt idx="15">
                  <c:v>2</c:v>
                </c:pt>
                <c:pt idx="16">
                  <c:v>3.3333333333333335</c:v>
                </c:pt>
                <c:pt idx="17">
                  <c:v>6</c:v>
                </c:pt>
                <c:pt idx="18">
                  <c:v>10</c:v>
                </c:pt>
                <c:pt idx="19">
                  <c:v>9</c:v>
                </c:pt>
                <c:pt idx="20">
                  <c:v>8</c:v>
                </c:pt>
                <c:pt idx="21">
                  <c:v>9.0909090909090917</c:v>
                </c:pt>
                <c:pt idx="22">
                  <c:v>12.5</c:v>
                </c:pt>
                <c:pt idx="23">
                  <c:v>10.344827586206897</c:v>
                </c:pt>
                <c:pt idx="24">
                  <c:v>11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FA20-4A6A-B2EA-862522BD7B60}"/>
            </c:ext>
          </c:extLst>
        </c:ser>
        <c:ser>
          <c:idx val="8"/>
          <c:order val="8"/>
          <c:tx>
            <c:strRef>
              <c:f>Grafi!$AE$38</c:f>
              <c:strCache>
                <c:ptCount val="1"/>
                <c:pt idx="0">
                  <c:v>Kibernetska varnost</c:v>
                </c:pt>
              </c:strCache>
            </c:strRef>
          </c:tx>
          <c:spPr>
            <a:ln w="15875" cap="rnd">
              <a:solidFill>
                <a:schemeClr val="accent5">
                  <a:lumMod val="75000"/>
                </a:schemeClr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Grafi!$AF$38:$BD$38</c:f>
              <c:numCache>
                <c:formatCode>0</c:formatCode>
                <c:ptCount val="2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8.3333333333333321</c:v>
                </c:pt>
                <c:pt idx="4">
                  <c:v>4.3478260869565215</c:v>
                </c:pt>
                <c:pt idx="5">
                  <c:v>0</c:v>
                </c:pt>
                <c:pt idx="6">
                  <c:v>0</c:v>
                </c:pt>
                <c:pt idx="7">
                  <c:v>3.225806451612903</c:v>
                </c:pt>
                <c:pt idx="8">
                  <c:v>8</c:v>
                </c:pt>
                <c:pt idx="9">
                  <c:v>11.111111111111111</c:v>
                </c:pt>
                <c:pt idx="10">
                  <c:v>3.7037037037037033</c:v>
                </c:pt>
                <c:pt idx="11">
                  <c:v>5</c:v>
                </c:pt>
                <c:pt idx="12">
                  <c:v>4</c:v>
                </c:pt>
                <c:pt idx="13">
                  <c:v>6.0606060606060606</c:v>
                </c:pt>
                <c:pt idx="14">
                  <c:v>10.714285714285714</c:v>
                </c:pt>
                <c:pt idx="15">
                  <c:v>10.714285714285714</c:v>
                </c:pt>
                <c:pt idx="16">
                  <c:v>10</c:v>
                </c:pt>
                <c:pt idx="17">
                  <c:v>18.181818181818183</c:v>
                </c:pt>
                <c:pt idx="18">
                  <c:v>14</c:v>
                </c:pt>
                <c:pt idx="19">
                  <c:v>18.181818181818183</c:v>
                </c:pt>
                <c:pt idx="20">
                  <c:v>12</c:v>
                </c:pt>
                <c:pt idx="21">
                  <c:v>13.636363636363635</c:v>
                </c:pt>
                <c:pt idx="22">
                  <c:v>12</c:v>
                </c:pt>
                <c:pt idx="23">
                  <c:v>11</c:v>
                </c:pt>
                <c:pt idx="24">
                  <c:v>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FA20-4A6A-B2EA-862522BD7B60}"/>
            </c:ext>
          </c:extLst>
        </c:ser>
        <c:ser>
          <c:idx val="11"/>
          <c:order val="11"/>
          <c:tx>
            <c:strRef>
              <c:f>Grafi!$AE$41</c:f>
              <c:strCache>
                <c:ptCount val="1"/>
                <c:pt idx="0">
                  <c:v>Podatkovne tehnologije / BI</c:v>
                </c:pt>
              </c:strCache>
            </c:strRef>
          </c:tx>
          <c:spPr>
            <a:ln w="15875" cap="rnd">
              <a:solidFill>
                <a:srgbClr val="FF6925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Grafi!$AF$20:$BD$20</c:f>
              <c:numCache>
                <c:formatCode>General</c:formatCode>
                <c:ptCount val="25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 formatCode="0">
                  <c:v>2022</c:v>
                </c:pt>
              </c:numCache>
            </c:numRef>
          </c:xVal>
          <c:yVal>
            <c:numRef>
              <c:f>Grafi!$AF$41:$BD$41</c:f>
              <c:numCache>
                <c:formatCode>0</c:formatCode>
                <c:ptCount val="25"/>
                <c:pt idx="0">
                  <c:v>7.4074074074074066</c:v>
                </c:pt>
                <c:pt idx="1">
                  <c:v>16</c:v>
                </c:pt>
                <c:pt idx="2">
                  <c:v>12</c:v>
                </c:pt>
                <c:pt idx="3">
                  <c:v>15</c:v>
                </c:pt>
                <c:pt idx="4">
                  <c:v>19</c:v>
                </c:pt>
                <c:pt idx="5">
                  <c:v>15</c:v>
                </c:pt>
                <c:pt idx="6">
                  <c:v>13</c:v>
                </c:pt>
                <c:pt idx="7">
                  <c:v>12</c:v>
                </c:pt>
                <c:pt idx="8">
                  <c:v>11</c:v>
                </c:pt>
                <c:pt idx="9">
                  <c:v>13</c:v>
                </c:pt>
                <c:pt idx="10">
                  <c:v>11</c:v>
                </c:pt>
                <c:pt idx="11">
                  <c:v>13</c:v>
                </c:pt>
                <c:pt idx="12">
                  <c:v>7.6923076923076925</c:v>
                </c:pt>
                <c:pt idx="13">
                  <c:v>9.0909090909090917</c:v>
                </c:pt>
                <c:pt idx="14">
                  <c:v>7.1428571428571423</c:v>
                </c:pt>
                <c:pt idx="15">
                  <c:v>7.1428571428571423</c:v>
                </c:pt>
                <c:pt idx="16">
                  <c:v>10</c:v>
                </c:pt>
                <c:pt idx="17">
                  <c:v>8</c:v>
                </c:pt>
                <c:pt idx="18">
                  <c:v>7</c:v>
                </c:pt>
                <c:pt idx="19">
                  <c:v>6</c:v>
                </c:pt>
                <c:pt idx="20">
                  <c:v>7</c:v>
                </c:pt>
                <c:pt idx="21">
                  <c:v>9.0909090909090917</c:v>
                </c:pt>
                <c:pt idx="22">
                  <c:v>12</c:v>
                </c:pt>
                <c:pt idx="23">
                  <c:v>8</c:v>
                </c:pt>
                <c:pt idx="24">
                  <c:v>9.0909090909090917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FA20-4A6A-B2EA-862522BD7B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09734511"/>
        <c:axId val="1509732431"/>
        <c:extLst>
          <c:ext xmlns:c15="http://schemas.microsoft.com/office/drawing/2012/chart" uri="{02D57815-91ED-43cb-92C2-25804820EDAC}">
            <c15:filteredScatte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Grafi!$AE$31</c15:sqref>
                        </c15:formulaRef>
                      </c:ext>
                    </c:extLst>
                    <c:strCache>
                      <c:ptCount val="1"/>
                      <c:pt idx="0">
                        <c:v>ci cd/devops</c:v>
                      </c:pt>
                    </c:strCache>
                  </c:strRef>
                </c:tx>
                <c:spPr>
                  <a:ln w="9525" cap="rnd">
                    <a:solidFill>
                      <a:schemeClr val="accent2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Grafi!$AF$31:$BD$31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3.7037037037037033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4.5454545454545459</c:v>
                      </c:pt>
                      <c:pt idx="20">
                        <c:v>0</c:v>
                      </c:pt>
                      <c:pt idx="21">
                        <c:v>4.5454545454545459</c:v>
                      </c:pt>
                      <c:pt idx="22">
                        <c:v>4.1666666666666661</c:v>
                      </c:pt>
                      <c:pt idx="23">
                        <c:v>10.344827586206897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>
                  <c:ext xmlns:c16="http://schemas.microsoft.com/office/drawing/2014/chart" uri="{C3380CC4-5D6E-409C-BE32-E72D297353CC}">
                    <c16:uniqueId val="{00000003-FA20-4A6A-B2EA-862522BD7B60}"/>
                  </c:ext>
                </c:extLst>
              </c15:ser>
            </c15:filteredScatterSeries>
            <c15:filteredScatte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Grafi!$AE$32</c15:sqref>
                        </c15:formulaRef>
                      </c:ext>
                    </c:extLst>
                    <c:strCache>
                      <c:ptCount val="1"/>
                      <c:pt idx="0">
                        <c:v>Blockchain / DAPS</c:v>
                      </c:pt>
                    </c:strCache>
                  </c:strRef>
                </c:tx>
                <c:spPr>
                  <a:ln w="9525" cap="rnd">
                    <a:solidFill>
                      <a:schemeClr val="accent3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Grafi!$AF$32:$BD$32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4</c:v>
                      </c:pt>
                      <c:pt idx="21">
                        <c:v>16</c:v>
                      </c:pt>
                      <c:pt idx="22">
                        <c:v>22</c:v>
                      </c:pt>
                      <c:pt idx="23">
                        <c:v>16</c:v>
                      </c:pt>
                      <c:pt idx="24">
                        <c:v>13.636363636363635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FA20-4A6A-B2EA-862522BD7B60}"/>
                  </c:ext>
                </c:extLst>
              </c15:ser>
            </c15:filteredScatterSeries>
            <c15:filteredScatte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Grafi!$AE$33</c15:sqref>
                        </c15:formulaRef>
                      </c:ext>
                    </c:extLst>
                    <c:strCache>
                      <c:ptCount val="1"/>
                      <c:pt idx="0">
                        <c:v>iot</c:v>
                      </c:pt>
                    </c:strCache>
                  </c:strRef>
                </c:tx>
                <c:spPr>
                  <a:ln w="9525" cap="rnd">
                    <a:solidFill>
                      <a:schemeClr val="accent4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Grafi!$AF$33:$BD$33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15</c:v>
                      </c:pt>
                      <c:pt idx="19">
                        <c:v>4.5454545454545459</c:v>
                      </c:pt>
                      <c:pt idx="20">
                        <c:v>8</c:v>
                      </c:pt>
                      <c:pt idx="21">
                        <c:v>4.5454545454545459</c:v>
                      </c:pt>
                      <c:pt idx="22">
                        <c:v>4.1666666666666661</c:v>
                      </c:pt>
                      <c:pt idx="23">
                        <c:v>3.4482758620689653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FA20-4A6A-B2EA-862522BD7B60}"/>
                  </c:ext>
                </c:extLst>
              </c15:ser>
            </c15:filteredScatterSeries>
            <c15:filteredScatter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Grafi!$AE$34</c15:sqref>
                        </c15:formulaRef>
                      </c:ext>
                    </c:extLst>
                    <c:strCache>
                      <c:ptCount val="1"/>
                      <c:pt idx="0">
                        <c:v>daps</c:v>
                      </c:pt>
                    </c:strCache>
                  </c:strRef>
                </c:tx>
                <c:spPr>
                  <a:ln w="9525" cap="rnd">
                    <a:solidFill>
                      <a:schemeClr val="accent5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Grafi!$AF$34:$BD$34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6.8965517241379306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FA20-4A6A-B2EA-862522BD7B60}"/>
                  </c:ext>
                </c:extLst>
              </c15:ser>
            </c15:filteredScatterSeries>
            <c15:filteredScatter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Grafi!$AE$35</c15:sqref>
                        </c15:formulaRef>
                      </c:ext>
                    </c:extLst>
                    <c:strCache>
                      <c:ptCount val="1"/>
                      <c:pt idx="0">
                        <c:v>Zabojniki / virtualizacija</c:v>
                      </c:pt>
                    </c:strCache>
                  </c:strRef>
                </c:tx>
                <c:spPr>
                  <a:ln w="9525" cap="rnd">
                    <a:solidFill>
                      <a:schemeClr val="accent6"/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Grafi!$AF$35:$BD$35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3.7037037037037033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3.0303030303030303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4</c:v>
                      </c:pt>
                      <c:pt idx="21">
                        <c:v>13.636363636363635</c:v>
                      </c:pt>
                      <c:pt idx="22">
                        <c:v>8.3333333333333321</c:v>
                      </c:pt>
                      <c:pt idx="23">
                        <c:v>9</c:v>
                      </c:pt>
                      <c:pt idx="24">
                        <c:v>7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FA20-4A6A-B2EA-862522BD7B60}"/>
                  </c:ext>
                </c:extLst>
              </c15:ser>
            </c15:filteredScatterSeries>
            <c15:filteredScatte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Grafi!$AE$36</c15:sqref>
                        </c15:formulaRef>
                      </c:ext>
                    </c:extLst>
                    <c:strCache>
                      <c:ptCount val="1"/>
                      <c:pt idx="0">
                        <c:v>jezik go</c:v>
                      </c:pt>
                    </c:strCache>
                  </c:strRef>
                </c:tx>
                <c:spPr>
                  <a:ln w="952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Grafi!$AF$36:$BD$36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10.344827586206897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FA20-4A6A-B2EA-862522BD7B60}"/>
                  </c:ext>
                </c:extLst>
              </c15:ser>
            </c15:filteredScatterSeries>
            <c15:filteredScatte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Grafi!$AE$37</c15:sqref>
                        </c15:formulaRef>
                      </c:ext>
                    </c:extLst>
                    <c:strCache>
                      <c:ptCount val="1"/>
                      <c:pt idx="0">
                        <c:v>ipfs</c:v>
                      </c:pt>
                    </c:strCache>
                  </c:strRef>
                </c:tx>
                <c:spPr>
                  <a:ln w="952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Grafi!$AF$37:$BD$37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0</c:v>
                      </c:pt>
                      <c:pt idx="4">
                        <c:v>0</c:v>
                      </c:pt>
                      <c:pt idx="5">
                        <c:v>0</c:v>
                      </c:pt>
                      <c:pt idx="6">
                        <c:v>0</c:v>
                      </c:pt>
                      <c:pt idx="7">
                        <c:v>0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3.4482758620689653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FA20-4A6A-B2EA-862522BD7B60}"/>
                  </c:ext>
                </c:extLst>
              </c15:ser>
            </c15:filteredScatterSeries>
            <c15:filteredScatter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Grafi!$AE$39</c15:sqref>
                        </c15:formulaRef>
                      </c:ext>
                    </c:extLst>
                    <c:strCache>
                      <c:ptCount val="1"/>
                      <c:pt idx="0">
                        <c:v>Metode klasičnega razvoja</c:v>
                      </c:pt>
                    </c:strCache>
                  </c:strRef>
                </c:tx>
                <c:spPr>
                  <a:ln w="9525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Grafi!$AF$39:$BD$39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14.814814814814813</c:v>
                      </c:pt>
                      <c:pt idx="1">
                        <c:v>8</c:v>
                      </c:pt>
                      <c:pt idx="2">
                        <c:v>4.3478260869565215</c:v>
                      </c:pt>
                      <c:pt idx="3">
                        <c:v>8.3333333333333321</c:v>
                      </c:pt>
                      <c:pt idx="4">
                        <c:v>7</c:v>
                      </c:pt>
                      <c:pt idx="5">
                        <c:v>6.4516129032258061</c:v>
                      </c:pt>
                      <c:pt idx="6">
                        <c:v>7.6923076923076925</c:v>
                      </c:pt>
                      <c:pt idx="7">
                        <c:v>3.225806451612903</c:v>
                      </c:pt>
                      <c:pt idx="8">
                        <c:v>0</c:v>
                      </c:pt>
                      <c:pt idx="9">
                        <c:v>0</c:v>
                      </c:pt>
                      <c:pt idx="10">
                        <c:v>0</c:v>
                      </c:pt>
                      <c:pt idx="11">
                        <c:v>0</c:v>
                      </c:pt>
                      <c:pt idx="12">
                        <c:v>0</c:v>
                      </c:pt>
                      <c:pt idx="13">
                        <c:v>0</c:v>
                      </c:pt>
                      <c:pt idx="14">
                        <c:v>0</c:v>
                      </c:pt>
                      <c:pt idx="15">
                        <c:v>0</c:v>
                      </c:pt>
                      <c:pt idx="16">
                        <c:v>0</c:v>
                      </c:pt>
                      <c:pt idx="17">
                        <c:v>0</c:v>
                      </c:pt>
                      <c:pt idx="18">
                        <c:v>0</c:v>
                      </c:pt>
                      <c:pt idx="19">
                        <c:v>0</c:v>
                      </c:pt>
                      <c:pt idx="20">
                        <c:v>0</c:v>
                      </c:pt>
                      <c:pt idx="21">
                        <c:v>0</c:v>
                      </c:pt>
                      <c:pt idx="22">
                        <c:v>0</c:v>
                      </c:pt>
                      <c:pt idx="23">
                        <c:v>0</c:v>
                      </c:pt>
                      <c:pt idx="24">
                        <c:v>0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FA20-4A6A-B2EA-862522BD7B60}"/>
                  </c:ext>
                </c:extLst>
              </c15:ser>
            </c15:filteredScatterSeries>
            <c15:filteredScatter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Grafi!$AE$40</c15:sqref>
                        </c15:formulaRef>
                      </c:ext>
                    </c:extLst>
                    <c:strCache>
                      <c:ptCount val="1"/>
                      <c:pt idx="0">
                        <c:v>Metode agilnega razvoja</c:v>
                      </c:pt>
                    </c:strCache>
                  </c:strRef>
                </c:tx>
                <c:spPr>
                  <a:ln w="952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>
                    <a:outerShdw blurRad="57150" dist="19050" dir="5400000" algn="ctr" rotWithShape="0">
                      <a:srgbClr val="000000">
                        <a:alpha val="63000"/>
                      </a:srgbClr>
                    </a:outerShdw>
                  </a:effectLst>
                </c:spPr>
                <c:marker>
                  <c:symbol val="none"/>
                </c:marker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Grafi!$AF$20:$BD$20</c15:sqref>
                        </c15:formulaRef>
                      </c:ext>
                    </c:extLst>
                    <c:numCache>
                      <c:formatCode>General</c:formatCode>
                      <c:ptCount val="25"/>
                      <c:pt idx="0">
                        <c:v>1996</c:v>
                      </c:pt>
                      <c:pt idx="1">
                        <c:v>1997</c:v>
                      </c:pt>
                      <c:pt idx="2">
                        <c:v>1998</c:v>
                      </c:pt>
                      <c:pt idx="3">
                        <c:v>1999</c:v>
                      </c:pt>
                      <c:pt idx="4">
                        <c:v>2000</c:v>
                      </c:pt>
                      <c:pt idx="5">
                        <c:v>2001</c:v>
                      </c:pt>
                      <c:pt idx="6">
                        <c:v>2002</c:v>
                      </c:pt>
                      <c:pt idx="7">
                        <c:v>2003</c:v>
                      </c:pt>
                      <c:pt idx="8">
                        <c:v>2004</c:v>
                      </c:pt>
                      <c:pt idx="9">
                        <c:v>2005</c:v>
                      </c:pt>
                      <c:pt idx="10">
                        <c:v>2006</c:v>
                      </c:pt>
                      <c:pt idx="11">
                        <c:v>2007</c:v>
                      </c:pt>
                      <c:pt idx="12">
                        <c:v>2008</c:v>
                      </c:pt>
                      <c:pt idx="13">
                        <c:v>2009</c:v>
                      </c:pt>
                      <c:pt idx="14">
                        <c:v>2010</c:v>
                      </c:pt>
                      <c:pt idx="15">
                        <c:v>2011</c:v>
                      </c:pt>
                      <c:pt idx="16">
                        <c:v>2012</c:v>
                      </c:pt>
                      <c:pt idx="17">
                        <c:v>2013</c:v>
                      </c:pt>
                      <c:pt idx="18">
                        <c:v>2014</c:v>
                      </c:pt>
                      <c:pt idx="19">
                        <c:v>2015</c:v>
                      </c:pt>
                      <c:pt idx="20">
                        <c:v>2016</c:v>
                      </c:pt>
                      <c:pt idx="21">
                        <c:v>2017</c:v>
                      </c:pt>
                      <c:pt idx="22">
                        <c:v>2018</c:v>
                      </c:pt>
                      <c:pt idx="23">
                        <c:v>2019</c:v>
                      </c:pt>
                      <c:pt idx="24" formatCode="0">
                        <c:v>2022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Grafi!$AF$40:$BD$40</c15:sqref>
                        </c15:formulaRef>
                      </c:ext>
                    </c:extLst>
                    <c:numCache>
                      <c:formatCode>0</c:formatCode>
                      <c:ptCount val="25"/>
                      <c:pt idx="0">
                        <c:v>0</c:v>
                      </c:pt>
                      <c:pt idx="1">
                        <c:v>0</c:v>
                      </c:pt>
                      <c:pt idx="2">
                        <c:v>0</c:v>
                      </c:pt>
                      <c:pt idx="3">
                        <c:v>7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7.6923076923076925</c:v>
                      </c:pt>
                      <c:pt idx="7">
                        <c:v>9</c:v>
                      </c:pt>
                      <c:pt idx="8">
                        <c:v>12</c:v>
                      </c:pt>
                      <c:pt idx="9">
                        <c:v>11.111111111111111</c:v>
                      </c:pt>
                      <c:pt idx="10">
                        <c:v>9</c:v>
                      </c:pt>
                      <c:pt idx="11">
                        <c:v>10</c:v>
                      </c:pt>
                      <c:pt idx="12">
                        <c:v>8</c:v>
                      </c:pt>
                      <c:pt idx="13">
                        <c:v>6</c:v>
                      </c:pt>
                      <c:pt idx="14">
                        <c:v>3.5714285714285712</c:v>
                      </c:pt>
                      <c:pt idx="15">
                        <c:v>5</c:v>
                      </c:pt>
                      <c:pt idx="16">
                        <c:v>8</c:v>
                      </c:pt>
                      <c:pt idx="17">
                        <c:v>4.5454545454545459</c:v>
                      </c:pt>
                      <c:pt idx="18">
                        <c:v>6</c:v>
                      </c:pt>
                      <c:pt idx="19">
                        <c:v>4.5454545454545459</c:v>
                      </c:pt>
                      <c:pt idx="20">
                        <c:v>8</c:v>
                      </c:pt>
                      <c:pt idx="21">
                        <c:v>9.0909090909090917</c:v>
                      </c:pt>
                      <c:pt idx="22">
                        <c:v>8.3333333333333321</c:v>
                      </c:pt>
                      <c:pt idx="23">
                        <c:v>5</c:v>
                      </c:pt>
                      <c:pt idx="24">
                        <c:v>4.5454545454545459</c:v>
                      </c:pt>
                    </c:numCache>
                  </c:numRef>
                </c:yVal>
                <c:smooth val="1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FA20-4A6A-B2EA-862522BD7B60}"/>
                  </c:ext>
                </c:extLst>
              </c15:ser>
            </c15:filteredScatterSeries>
          </c:ext>
        </c:extLst>
      </c:scatterChart>
      <c:valAx>
        <c:axId val="1509734511"/>
        <c:scaling>
          <c:orientation val="minMax"/>
          <c:max val="2022"/>
          <c:min val="1996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sl-SI"/>
          </a:p>
        </c:txPr>
        <c:crossAx val="1509732431"/>
        <c:crosses val="autoZero"/>
        <c:crossBetween val="midCat"/>
      </c:valAx>
      <c:valAx>
        <c:axId val="1509732431"/>
        <c:scaling>
          <c:orientation val="minMax"/>
        </c:scaling>
        <c:delete val="0"/>
        <c:axPos val="l"/>
        <c:numFmt formatCode="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yriad Pro Cond" panose="020B0506030403020204" pitchFamily="34" charset="0"/>
                <a:ea typeface="+mn-ea"/>
                <a:cs typeface="+mn-cs"/>
              </a:defRPr>
            </a:pPr>
            <a:endParaRPr lang="sl-SI"/>
          </a:p>
        </c:txPr>
        <c:crossAx val="1509734511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Montserrat Light" panose="00000400000000000000" pitchFamily="2" charset="0"/>
              <a:ea typeface="+mn-ea"/>
              <a:cs typeface="+mn-cs"/>
            </a:defRPr>
          </a:pPr>
          <a:endParaRPr lang="sl-SI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2000">
          <a:latin typeface="Myriad Pro Cond" panose="020B0506030403020204" pitchFamily="34" charset="0"/>
        </a:defRPr>
      </a:pPr>
      <a:endParaRPr lang="sl-S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34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background with white and orange squares&#10;&#10;Description automatically generated">
            <a:extLst>
              <a:ext uri="{FF2B5EF4-FFF2-40B4-BE49-F238E27FC236}">
                <a16:creationId xmlns:a16="http://schemas.microsoft.com/office/drawing/2014/main" id="{8F9D9A27-880E-EAF9-135A-B55C198167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1CA7557-F46B-1E88-9D8B-5EA639E49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2009776"/>
            <a:ext cx="12192000" cy="2019300"/>
          </a:xfrm>
        </p:spPr>
        <p:txBody>
          <a:bodyPr anchor="b">
            <a:normAutofit/>
          </a:bodyPr>
          <a:lstStyle>
            <a:lvl1pPr algn="ctr">
              <a:defRPr sz="5000"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96B2750-8798-506A-A387-446E6017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 dirty="0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6A8232E-3927-0BEF-C399-2C663751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10D3034-C355-659D-9413-EF25B05FD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5258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screen with white and orange squares&#10;&#10;Description automatically generated">
            <a:extLst>
              <a:ext uri="{FF2B5EF4-FFF2-40B4-BE49-F238E27FC236}">
                <a16:creationId xmlns:a16="http://schemas.microsoft.com/office/drawing/2014/main" id="{0589FCC7-A03E-B11D-E0DE-8A6B620147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8350700-2EFD-EEBE-D262-D8275D1A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48625" cy="1325563"/>
          </a:xfrm>
        </p:spPr>
        <p:txBody>
          <a:bodyPr>
            <a:noAutofit/>
          </a:bodyPr>
          <a:lstStyle>
            <a:lvl1pPr>
              <a:defRPr sz="4500"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DC57610-C4A6-2C58-C4CD-8ECB27FB1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1pPr>
            <a:lvl2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2pPr>
            <a:lvl3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3pPr>
            <a:lvl4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4pPr>
            <a:lvl5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A5B7369-93B9-032E-71A6-B7A45917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81C5011-3981-7C0D-DB83-5497B3E1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102C613-84A8-F235-C5B8-1512A252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46399700-353D-D8DB-B2D9-759A75214E18}"/>
              </a:ext>
            </a:extLst>
          </p:cNvPr>
          <p:cNvSpPr txBox="1"/>
          <p:nvPr userDrawn="1"/>
        </p:nvSpPr>
        <p:spPr>
          <a:xfrm>
            <a:off x="5934735" y="6219438"/>
            <a:ext cx="5904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27.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Konferenca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OTS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Sodobne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informacijske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tehnologije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in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storitve</a:t>
            </a:r>
            <a:endParaRPr lang="en-SI" sz="1400" dirty="0">
              <a:solidFill>
                <a:schemeClr val="bg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266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screen with white and orange squares&#10;&#10;Description automatically generated">
            <a:extLst>
              <a:ext uri="{FF2B5EF4-FFF2-40B4-BE49-F238E27FC236}">
                <a16:creationId xmlns:a16="http://schemas.microsoft.com/office/drawing/2014/main" id="{B67A9ADB-0EFB-4E7D-81C3-2EA2E61690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8350700-2EFD-EEBE-D262-D8275D1A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48625" cy="1325563"/>
          </a:xfrm>
        </p:spPr>
        <p:txBody>
          <a:bodyPr>
            <a:noAutofit/>
          </a:bodyPr>
          <a:lstStyle>
            <a:lvl1pPr>
              <a:defRPr sz="4500"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DC57610-C4A6-2C58-C4CD-8ECB27FB1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1pPr>
            <a:lvl2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2pPr>
            <a:lvl3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3pPr>
            <a:lvl4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4pPr>
            <a:lvl5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A5B7369-93B9-032E-71A6-B7A45917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81C5011-3981-7C0D-DB83-5497B3E1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102C613-84A8-F235-C5B8-1512A252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81748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background with white squares&#10;&#10;Description automatically generated">
            <a:extLst>
              <a:ext uri="{FF2B5EF4-FFF2-40B4-BE49-F238E27FC236}">
                <a16:creationId xmlns:a16="http://schemas.microsoft.com/office/drawing/2014/main" id="{C97496F3-E505-BEF1-8E47-111A1AFD2A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8350700-2EFD-EEBE-D262-D8275D1A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48625" cy="1325563"/>
          </a:xfrm>
        </p:spPr>
        <p:txBody>
          <a:bodyPr>
            <a:noAutofit/>
          </a:bodyPr>
          <a:lstStyle>
            <a:lvl1pPr>
              <a:defRPr sz="4500"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DC57610-C4A6-2C58-C4CD-8ECB27FB1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1pPr>
            <a:lvl2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2pPr>
            <a:lvl3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3pPr>
            <a:lvl4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4pPr>
            <a:lvl5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A5B7369-93B9-032E-71A6-B7A45917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81C5011-3981-7C0D-DB83-5497B3E1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102C613-84A8-F235-C5B8-1512A252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46399700-353D-D8DB-B2D9-759A75214E18}"/>
              </a:ext>
            </a:extLst>
          </p:cNvPr>
          <p:cNvSpPr txBox="1"/>
          <p:nvPr userDrawn="1"/>
        </p:nvSpPr>
        <p:spPr>
          <a:xfrm>
            <a:off x="5934735" y="6219438"/>
            <a:ext cx="5904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27.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Konferenca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OTS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Sodobne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informacijske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tehnologije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in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storitve</a:t>
            </a:r>
            <a:endParaRPr lang="en-SI" sz="1400" dirty="0">
              <a:solidFill>
                <a:schemeClr val="bg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652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background with white and orange squares&#10;&#10;Description automatically generated">
            <a:extLst>
              <a:ext uri="{FF2B5EF4-FFF2-40B4-BE49-F238E27FC236}">
                <a16:creationId xmlns:a16="http://schemas.microsoft.com/office/drawing/2014/main" id="{65C1CB43-E75A-58EB-D028-B563457B0F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8350700-2EFD-EEBE-D262-D8275D1A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48625" cy="1325563"/>
          </a:xfrm>
        </p:spPr>
        <p:txBody>
          <a:bodyPr>
            <a:noAutofit/>
          </a:bodyPr>
          <a:lstStyle>
            <a:lvl1pPr>
              <a:defRPr sz="4500" b="0">
                <a:solidFill>
                  <a:schemeClr val="bg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DC57610-C4A6-2C58-C4CD-8ECB27FB1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1pPr>
            <a:lvl2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2pPr>
            <a:lvl3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3pPr>
            <a:lvl4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4pPr>
            <a:lvl5pPr>
              <a:defRPr>
                <a:solidFill>
                  <a:schemeClr val="bg1"/>
                </a:solidFill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A5B7369-93B9-032E-71A6-B7A45917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81C5011-3981-7C0D-DB83-5497B3E1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102C613-84A8-F235-C5B8-1512A252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46399700-353D-D8DB-B2D9-759A75214E18}"/>
              </a:ext>
            </a:extLst>
          </p:cNvPr>
          <p:cNvSpPr txBox="1"/>
          <p:nvPr userDrawn="1"/>
        </p:nvSpPr>
        <p:spPr>
          <a:xfrm>
            <a:off x="5934735" y="6219438"/>
            <a:ext cx="5904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27.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Konferenca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OTS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Sodobne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informacijske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tehnologije</a:t>
            </a:r>
            <a:r>
              <a:rPr lang="en-US" sz="1400" dirty="0">
                <a:solidFill>
                  <a:schemeClr val="bg1"/>
                </a:solidFill>
                <a:latin typeface="Montserrat Light" panose="00000400000000000000" pitchFamily="2" charset="0"/>
              </a:rPr>
              <a:t> in </a:t>
            </a:r>
            <a:r>
              <a:rPr lang="en-US" sz="1400" dirty="0" err="1">
                <a:solidFill>
                  <a:schemeClr val="bg1"/>
                </a:solidFill>
                <a:latin typeface="Montserrat Light" panose="00000400000000000000" pitchFamily="2" charset="0"/>
              </a:rPr>
              <a:t>storitve</a:t>
            </a:r>
            <a:endParaRPr lang="en-SI" sz="1400" dirty="0">
              <a:solidFill>
                <a:schemeClr val="bg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00162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screenshot of a video game&#10;&#10;Description automatically generated">
            <a:extLst>
              <a:ext uri="{FF2B5EF4-FFF2-40B4-BE49-F238E27FC236}">
                <a16:creationId xmlns:a16="http://schemas.microsoft.com/office/drawing/2014/main" id="{6E763409-73F4-0A9D-889C-4A85CAF3C9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1CA7557-F46B-1E88-9D8B-5EA639E49F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1971676"/>
            <a:ext cx="12192000" cy="2133599"/>
          </a:xfrm>
        </p:spPr>
        <p:txBody>
          <a:bodyPr anchor="b">
            <a:normAutofit/>
          </a:bodyPr>
          <a:lstStyle>
            <a:lvl1pPr algn="ctr">
              <a:defRPr sz="5000" b="0">
                <a:solidFill>
                  <a:schemeClr val="tx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96B2750-8798-506A-A387-446E6017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B6A8232E-3927-0BEF-C399-2C663751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D10D3034-C355-659D-9413-EF25B05FD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76310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ack screen with orange dots&#10;&#10;Description automatically generated">
            <a:extLst>
              <a:ext uri="{FF2B5EF4-FFF2-40B4-BE49-F238E27FC236}">
                <a16:creationId xmlns:a16="http://schemas.microsoft.com/office/drawing/2014/main" id="{3AD44A5D-3F6D-A370-2AAE-3303665D3C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8350700-2EFD-EEBE-D262-D8275D1A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77200" cy="13255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DC57610-C4A6-2C58-C4CD-8ECB27FB1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1pPr>
            <a:lvl2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2pPr>
            <a:lvl3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3pPr>
            <a:lvl4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4pPr>
            <a:lvl5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A5B7369-93B9-032E-71A6-B7A45917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81C5011-3981-7C0D-DB83-5497B3E1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102C613-84A8-F235-C5B8-1512A252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3632B569-55DC-EF45-19F5-3416990378DE}"/>
              </a:ext>
            </a:extLst>
          </p:cNvPr>
          <p:cNvSpPr txBox="1"/>
          <p:nvPr userDrawn="1"/>
        </p:nvSpPr>
        <p:spPr>
          <a:xfrm>
            <a:off x="5934735" y="6219438"/>
            <a:ext cx="5904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27.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Konferenca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OTS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Sodobne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informacijske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tehnologije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in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storitve</a:t>
            </a:r>
            <a:endParaRPr lang="en-SI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582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ack screen with orange dots&#10;&#10;Description automatically generated">
            <a:extLst>
              <a:ext uri="{FF2B5EF4-FFF2-40B4-BE49-F238E27FC236}">
                <a16:creationId xmlns:a16="http://schemas.microsoft.com/office/drawing/2014/main" id="{CB640291-B551-2CED-9C97-E64C9B7A14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8350700-2EFD-EEBE-D262-D8275D1A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77200" cy="13255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DC57610-C4A6-2C58-C4CD-8ECB27FB1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1pPr>
            <a:lvl2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2pPr>
            <a:lvl3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3pPr>
            <a:lvl4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4pPr>
            <a:lvl5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A5B7369-93B9-032E-71A6-B7A45917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81C5011-3981-7C0D-DB83-5497B3E1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102C613-84A8-F235-C5B8-1512A252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60297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video game screen with a black background&#10;&#10;Description automatically generated">
            <a:extLst>
              <a:ext uri="{FF2B5EF4-FFF2-40B4-BE49-F238E27FC236}">
                <a16:creationId xmlns:a16="http://schemas.microsoft.com/office/drawing/2014/main" id="{D6FC28C5-C9F4-DE42-90D3-5E892A9712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8350700-2EFD-EEBE-D262-D8275D1A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7848600" cy="13255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DC57610-C4A6-2C58-C4CD-8ECB27FB1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1pPr>
            <a:lvl2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2pPr>
            <a:lvl3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3pPr>
            <a:lvl4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4pPr>
            <a:lvl5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A5B7369-93B9-032E-71A6-B7A45917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81C5011-3981-7C0D-DB83-5497B3E1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102C613-84A8-F235-C5B8-1512A252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69C8F9D8-6580-67B2-32CE-1B8021106C51}"/>
              </a:ext>
            </a:extLst>
          </p:cNvPr>
          <p:cNvSpPr txBox="1"/>
          <p:nvPr userDrawn="1"/>
        </p:nvSpPr>
        <p:spPr>
          <a:xfrm>
            <a:off x="5934735" y="6219438"/>
            <a:ext cx="5904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27.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Konferenca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OTS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Sodobne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informacijske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tehnologije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in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storitve</a:t>
            </a:r>
            <a:endParaRPr lang="en-SI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71318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video game screen with a black background&#10;&#10;Description automatically generated">
            <a:extLst>
              <a:ext uri="{FF2B5EF4-FFF2-40B4-BE49-F238E27FC236}">
                <a16:creationId xmlns:a16="http://schemas.microsoft.com/office/drawing/2014/main" id="{68C5EEE3-7332-6BBF-B910-1A4A84E820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78350700-2EFD-EEBE-D262-D8275D1A9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058150" cy="1325563"/>
          </a:xfrm>
        </p:spPr>
        <p:txBody>
          <a:bodyPr/>
          <a:lstStyle>
            <a:lvl1pPr>
              <a:defRPr b="0">
                <a:solidFill>
                  <a:schemeClr val="tx1"/>
                </a:solidFill>
                <a:latin typeface="Rubik Medium" panose="02000604000000020004" pitchFamily="2" charset="-79"/>
                <a:cs typeface="Rubik Medium" panose="02000604000000020004" pitchFamily="2" charset="-79"/>
              </a:defRPr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DC57610-C4A6-2C58-C4CD-8ECB27FB1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1pPr>
            <a:lvl2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2pPr>
            <a:lvl3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3pPr>
            <a:lvl4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4pPr>
            <a:lvl5pPr>
              <a:defRPr>
                <a:solidFill>
                  <a:schemeClr val="tx1"/>
                </a:solidFill>
                <a:latin typeface="Montserrat Light" panose="00000400000000000000" pitchFamily="2" charset="0"/>
              </a:defRPr>
            </a:lvl5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CA5B7369-93B9-032E-71A6-B7A4591791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81C5011-3981-7C0D-DB83-5497B3E129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102C613-84A8-F235-C5B8-1512A2528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98FF078B-2804-BFDF-5F85-5D0FFF1FCCD9}"/>
              </a:ext>
            </a:extLst>
          </p:cNvPr>
          <p:cNvSpPr txBox="1"/>
          <p:nvPr userDrawn="1"/>
        </p:nvSpPr>
        <p:spPr>
          <a:xfrm>
            <a:off x="5934735" y="6219438"/>
            <a:ext cx="5904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27.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Konferenca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OTS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Sodobne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informacijske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tehnologije</a:t>
            </a:r>
            <a:r>
              <a:rPr lang="en-US" sz="1400" dirty="0">
                <a:solidFill>
                  <a:schemeClr val="tx1"/>
                </a:solidFill>
                <a:latin typeface="Montserrat Light" panose="00000400000000000000" pitchFamily="2" charset="0"/>
              </a:rPr>
              <a:t> in </a:t>
            </a:r>
            <a:r>
              <a:rPr lang="en-US" sz="1400" dirty="0" err="1">
                <a:solidFill>
                  <a:schemeClr val="tx1"/>
                </a:solidFill>
                <a:latin typeface="Montserrat Light" panose="00000400000000000000" pitchFamily="2" charset="0"/>
              </a:rPr>
              <a:t>storitve</a:t>
            </a:r>
            <a:endParaRPr lang="en-SI" sz="1400" dirty="0">
              <a:solidFill>
                <a:schemeClr val="tx1"/>
              </a:solidFill>
              <a:latin typeface="Montserrat Light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3007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9562BA5-07A3-00C1-3001-DAEEAA8E6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FDF3B63-A56C-27D2-DDF8-AED53E1326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A6096D4A-3AB4-5D7B-9F79-B72A44B62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C84EA892-D124-9DA1-6F84-1566B4077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F2DA745-73BF-0B17-4857-DF5E638F3A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7402844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400C90-6CE3-58E8-76E3-62E60E29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7BE3953-DD17-2414-B4CD-4AD9EC57C2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EC22CCC-640E-9AB5-F408-2AAEB5D3B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170766F1-8817-CA0B-5393-A56D10707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38EAE0F0-3024-5390-3EE0-91036AA13B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1498F41-1F7D-868B-9482-6095A787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15130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DA83B94-32DA-AC15-6DFD-545CB8DC7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04891AB8-C92C-C4DA-CC14-65CCF28CA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D74C2441-4882-175D-9320-C185F56922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6BC2BBE1-C369-EDAB-6550-4F54BBCDEB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2A5C7366-9612-86F6-9AA6-0D4D7C4887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309EFBEC-0A2C-8EB0-2687-8AF5C932F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48258746-E70E-DE9F-B1F9-E1D1E0466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694FD0B4-F3AA-E7E7-CE09-89B2DB50D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23480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0647DD7-FFE7-DB38-23CA-5B91E75D71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3F5844ED-F2EE-BABD-9E8E-49E19022E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49D57EDC-3747-7594-58FD-3B27B28D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AB5C7B01-FD27-CFCD-867E-B8CB8BBFF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96692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5FC3299D-8D01-E1BC-0F76-6E61EE571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743B7C2E-4057-E786-9EBD-8A0717A53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CF9E4356-D265-BF22-E312-C22B5C73B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762361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07B85EC-139B-6D6B-4BCF-BBF85AD4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3D93EAB7-51E7-2F74-805B-02F2EC46AF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250B1D0-3A00-3CB9-63D5-F04315A084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38F052B4-CB55-6B7D-CD71-97744DED5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A9CEC9F1-83C3-BC2B-091A-ADC1C67F3F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EDC7D9E-DDC6-6DAA-4724-46B7DD076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701705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893954C-C158-76E7-3573-ADC901354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3DB07EEC-BE31-A0B5-5056-3E9ABA70A4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 dirty="0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D8ABDE8-6414-47F3-684D-7352C3FD53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DD8B9AE-D082-6BED-C89B-9989C2126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B64D667-C23D-21E9-5A9C-A0BA4400D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470F5EA-8A8F-9F35-E88F-51AC65D30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9206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E86D404-4755-EF9C-C952-530D96195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BDC3879D-F95E-546B-0815-E75EF66777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89E62CDE-3ADA-9A98-FA87-196CB5C13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71AE994A-1C97-E203-D966-BF829C075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7BC406FF-1195-A786-45AE-31385942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742415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0A5E8779-D542-B0F8-9FE7-35285AC6EE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750D3638-456D-9305-69C2-821EDF4FD4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EA0ECE2B-6B7C-75C1-2D3F-3CB3290F6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8448F6C1-B49F-4B57-10E3-7711DA4D5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C347E51-482A-B31E-2C67-C56D38137C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6931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62962DCF-E035-D24C-43A2-F1C71A8D7C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FFF72BD4-7117-4545-D8A2-7809CBB2F6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9846BC2-06CD-A38E-98FB-BB07005BFC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0F392-546E-40F7-9CEB-A91A0F9B6D83}" type="datetimeFigureOut">
              <a:rPr lang="sl-SI" smtClean="0"/>
              <a:t>5. 08. 2024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07F35B8-82D5-3D89-1CC5-9FEDB12E1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C20DBB2-94CB-6B14-B216-123603434D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6C370E-67F0-4CB8-9238-978A6457298A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55223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66" r:id="rId3"/>
    <p:sldLayoutId id="2147483664" r:id="rId4"/>
    <p:sldLayoutId id="2147483665" r:id="rId5"/>
    <p:sldLayoutId id="2147483649" r:id="rId6"/>
    <p:sldLayoutId id="2147483662" r:id="rId7"/>
    <p:sldLayoutId id="2147483667" r:id="rId8"/>
    <p:sldLayoutId id="2147483660" r:id="rId9"/>
    <p:sldLayoutId id="2147483661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Rubik Medium" panose="02000604000000020004" pitchFamily="2" charset="-79"/>
          <a:ea typeface="+mj-ea"/>
          <a:cs typeface="Rubik Medium" panose="02000604000000020004" pitchFamily="2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ontserrat Light" panose="00000400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ontserrat Light" panose="00000400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ontserrat Light" panose="00000400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 Light" panose="00000400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ontserrat Light" panose="00000400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53828F-8398-3E11-F02C-8EFF07C17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9700" y="2009775"/>
            <a:ext cx="9401175" cy="2019300"/>
          </a:xfrm>
        </p:spPr>
        <p:txBody>
          <a:bodyPr/>
          <a:lstStyle/>
          <a:p>
            <a:r>
              <a:rPr lang="da-DK" dirty="0"/>
              <a:t>25 let razvoja informatike skozi prizmo konference OTS </a:t>
            </a:r>
            <a:endParaRPr lang="sl-SI" dirty="0"/>
          </a:p>
        </p:txBody>
      </p:sp>
      <p:sp>
        <p:nvSpPr>
          <p:cNvPr id="4" name="Naslov 1">
            <a:extLst>
              <a:ext uri="{FF2B5EF4-FFF2-40B4-BE49-F238E27FC236}">
                <a16:creationId xmlns:a16="http://schemas.microsoft.com/office/drawing/2014/main" id="{8E5693DD-923F-E746-60D3-87ACF9EDCF5E}"/>
              </a:ext>
            </a:extLst>
          </p:cNvPr>
          <p:cNvSpPr txBox="1">
            <a:spLocks/>
          </p:cNvSpPr>
          <p:nvPr/>
        </p:nvSpPr>
        <p:spPr>
          <a:xfrm>
            <a:off x="499385" y="4284621"/>
            <a:ext cx="11302089" cy="478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Bender" panose="02000503020000020004" pitchFamily="50" charset="0"/>
                <a:ea typeface="+mj-ea"/>
                <a:cs typeface="+mj-cs"/>
              </a:defRPr>
            </a:lvl1pPr>
          </a:lstStyle>
          <a:p>
            <a:r>
              <a:rPr lang="da-DK" sz="2400" b="0" dirty="0">
                <a:solidFill>
                  <a:srgbClr val="41C1C7"/>
                </a:solidFill>
                <a:latin typeface="Montserrat Medium" panose="00000600000000000000" pitchFamily="2" charset="0"/>
              </a:rPr>
              <a:t>Luka Pavlič</a:t>
            </a:r>
            <a:endParaRPr lang="sl-SI" sz="2400" b="0" dirty="0">
              <a:solidFill>
                <a:srgbClr val="41C1C7"/>
              </a:solidFill>
              <a:latin typeface="Montserrat Medium" panose="00000600000000000000" pitchFamily="2" charset="0"/>
            </a:endParaRPr>
          </a:p>
        </p:txBody>
      </p:sp>
      <p:sp>
        <p:nvSpPr>
          <p:cNvPr id="6" name="Naslov 1">
            <a:extLst>
              <a:ext uri="{FF2B5EF4-FFF2-40B4-BE49-F238E27FC236}">
                <a16:creationId xmlns:a16="http://schemas.microsoft.com/office/drawing/2014/main" id="{56D423E0-D961-9B29-20A4-0E28399C168D}"/>
              </a:ext>
            </a:extLst>
          </p:cNvPr>
          <p:cNvSpPr txBox="1">
            <a:spLocks/>
          </p:cNvSpPr>
          <p:nvPr/>
        </p:nvSpPr>
        <p:spPr>
          <a:xfrm>
            <a:off x="8582191" y="5869581"/>
            <a:ext cx="3609809" cy="478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Bender" panose="02000503020000020004" pitchFamily="50" charset="0"/>
                <a:ea typeface="+mj-ea"/>
                <a:cs typeface="+mj-cs"/>
              </a:defRPr>
            </a:lvl1pPr>
          </a:lstStyle>
          <a:p>
            <a:r>
              <a:rPr lang="da-DK" sz="1800" b="0" dirty="0">
                <a:solidFill>
                  <a:srgbClr val="41C1C7"/>
                </a:solidFill>
                <a:latin typeface="Montserrat Medium" panose="00000600000000000000" pitchFamily="2" charset="0"/>
              </a:rPr>
              <a:t>Maribor, 4. in 5. september</a:t>
            </a:r>
            <a:endParaRPr lang="sl-SI" sz="1800" b="0" dirty="0">
              <a:solidFill>
                <a:srgbClr val="41C1C7"/>
              </a:solidFill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6697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386F9D5F-236E-5EE1-EACA-7B1716F9D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Poslanstvo konference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6FF9EDF1-863B-7074-B428-A473AC200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169658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</a:pPr>
            <a:r>
              <a:rPr lang="sl-SI" sz="2200" dirty="0"/>
              <a:t>osredotočenost na </a:t>
            </a:r>
            <a:r>
              <a:rPr lang="sl-SI" sz="2200" b="1" dirty="0">
                <a:solidFill>
                  <a:srgbClr val="41C1C7"/>
                </a:solidFill>
              </a:rPr>
              <a:t>tehnične in organizacijske pristope </a:t>
            </a:r>
            <a:r>
              <a:rPr lang="sl-SI" sz="2200" dirty="0"/>
              <a:t>razvojnih ekip,</a:t>
            </a:r>
          </a:p>
          <a:p>
            <a:pPr>
              <a:spcBef>
                <a:spcPts val="600"/>
              </a:spcBef>
            </a:pPr>
            <a:r>
              <a:rPr lang="sl-SI" sz="2200" dirty="0"/>
              <a:t>naslavljanje </a:t>
            </a:r>
            <a:r>
              <a:rPr lang="sl-SI" sz="2200" b="1" dirty="0">
                <a:solidFill>
                  <a:srgbClr val="FF6925"/>
                </a:solidFill>
              </a:rPr>
              <a:t>razvojnega cikla </a:t>
            </a:r>
            <a:r>
              <a:rPr lang="sl-SI" sz="2200" dirty="0"/>
              <a:t>IT rešitev</a:t>
            </a:r>
            <a:r>
              <a:rPr lang="en-GB" sz="2200" dirty="0"/>
              <a:t>,</a:t>
            </a:r>
            <a:endParaRPr lang="sl-SI" sz="2200" dirty="0"/>
          </a:p>
          <a:p>
            <a:pPr>
              <a:spcBef>
                <a:spcPts val="600"/>
              </a:spcBef>
            </a:pPr>
            <a:r>
              <a:rPr lang="sl-SI" sz="2200" b="1" dirty="0"/>
              <a:t>izmenjava konkretnih izkušenj </a:t>
            </a:r>
            <a:r>
              <a:rPr lang="sl-SI" sz="2200" dirty="0"/>
              <a:t>iz industrije,</a:t>
            </a:r>
          </a:p>
          <a:p>
            <a:pPr>
              <a:spcBef>
                <a:spcPts val="600"/>
              </a:spcBef>
            </a:pPr>
            <a:r>
              <a:rPr lang="sl-SI" sz="2200" dirty="0"/>
              <a:t>kritična predstavitev, vrednotenje in demonstracija različnih razvojnih</a:t>
            </a:r>
            <a:r>
              <a:rPr lang="en-US" sz="2200" dirty="0"/>
              <a:t> </a:t>
            </a:r>
            <a:r>
              <a:rPr lang="sl-SI" sz="2200" dirty="0"/>
              <a:t>platform in pristopov,</a:t>
            </a:r>
          </a:p>
          <a:p>
            <a:pPr>
              <a:spcBef>
                <a:spcPts val="600"/>
              </a:spcBef>
            </a:pPr>
            <a:r>
              <a:rPr lang="sl-SI" sz="2200" dirty="0"/>
              <a:t>identifikacija in predstavitev morebitnih </a:t>
            </a:r>
            <a:r>
              <a:rPr lang="sl-SI" sz="2200" b="1" dirty="0">
                <a:solidFill>
                  <a:srgbClr val="41C1C7"/>
                </a:solidFill>
              </a:rPr>
              <a:t>prednosti in pasti novosti</a:t>
            </a:r>
            <a:r>
              <a:rPr lang="sl-SI" sz="2200" dirty="0"/>
              <a:t> v</a:t>
            </a:r>
            <a:r>
              <a:rPr lang="en-US" sz="2200" dirty="0"/>
              <a:t> </a:t>
            </a:r>
            <a:r>
              <a:rPr lang="sl-SI" sz="2200" dirty="0"/>
              <a:t>industriji,</a:t>
            </a:r>
          </a:p>
          <a:p>
            <a:pPr>
              <a:spcBef>
                <a:spcPts val="600"/>
              </a:spcBef>
            </a:pPr>
            <a:r>
              <a:rPr lang="sl-SI" sz="2200" dirty="0"/>
              <a:t>na zanimiv in plastičen način prestaviti in promovirati</a:t>
            </a:r>
            <a:r>
              <a:rPr lang="en-US" sz="2200" dirty="0"/>
              <a:t> </a:t>
            </a:r>
            <a:r>
              <a:rPr lang="sl-SI" sz="2200" dirty="0"/>
              <a:t>nova spoznanja iz </a:t>
            </a:r>
            <a:r>
              <a:rPr lang="sl-SI" sz="2200" b="1" dirty="0"/>
              <a:t>teoretično-akademske sfere </a:t>
            </a:r>
            <a:r>
              <a:rPr lang="sl-SI" sz="2200" dirty="0"/>
              <a:t>in</a:t>
            </a:r>
          </a:p>
          <a:p>
            <a:pPr>
              <a:spcBef>
                <a:spcPts val="600"/>
              </a:spcBef>
            </a:pPr>
            <a:r>
              <a:rPr lang="sl-SI" sz="2200" dirty="0"/>
              <a:t>usposobiti posameznike in ekipe v različnih</a:t>
            </a:r>
            <a:r>
              <a:rPr lang="en-US" sz="2200" dirty="0"/>
              <a:t> </a:t>
            </a:r>
            <a:r>
              <a:rPr lang="sl-SI" sz="2200" dirty="0"/>
              <a:t>tehničnih in organizacijskih veščinah.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9B62EC91-7C2D-E2BE-E451-EB6D0677DC02}"/>
              </a:ext>
            </a:extLst>
          </p:cNvPr>
          <p:cNvSpPr txBox="1"/>
          <p:nvPr/>
        </p:nvSpPr>
        <p:spPr>
          <a:xfrm>
            <a:off x="838200" y="333930"/>
            <a:ext cx="6377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  <a:latin typeface="Montserrat Light" panose="00000400000000000000" pitchFamily="2" charset="0"/>
              </a:rPr>
              <a:t>25 let razvoja informatike skozi prizmo konference OTS</a:t>
            </a:r>
          </a:p>
        </p:txBody>
      </p:sp>
    </p:spTree>
    <p:extLst>
      <p:ext uri="{BB962C8B-B14F-4D97-AF65-F5344CB8AC3E}">
        <p14:creationId xmlns:p14="http://schemas.microsoft.com/office/powerpoint/2010/main" val="2791815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CC3F29D-AEC1-B379-F617-93CF6E5A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Vsebine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B155BC8-CAA9-E81E-6D09-AAAAC9927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l-SI" sz="2200" dirty="0"/>
              <a:t>izbor, nakup / najem, prilagoditev in vpeljava IT rešitev v poslovanje,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l-SI" sz="2200" dirty="0"/>
              <a:t>IT integracije,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l-SI" sz="2200" dirty="0"/>
              <a:t>upravljanje in spremljanje IT rešitev in oddelkov,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l-SI" sz="2200" dirty="0"/>
              <a:t>optimizacija poslovnih procesov in njihova informatizacija,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l-SI" sz="2200" dirty="0"/>
              <a:t>snovanje in uveljavljanje novih poslovnih modelov s pomočjo informatizacije in digitalizacije,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l-SI" sz="2200" dirty="0"/>
              <a:t>soustvarjanje in upoštevanje normativnih vidikov informacijskih rešitev in okolij, v katerih delujejo in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sl-SI" sz="2200" dirty="0"/>
              <a:t>negovanje pristopov, ki identificirajo in naslavljajo</a:t>
            </a:r>
            <a:r>
              <a:rPr lang="en-US" sz="2200" dirty="0"/>
              <a:t> </a:t>
            </a:r>
            <a:r>
              <a:rPr lang="sl-SI" sz="2200" dirty="0"/>
              <a:t>t.i. človeški vidik </a:t>
            </a:r>
            <a:br>
              <a:rPr lang="en-US" sz="2200" dirty="0"/>
            </a:br>
            <a:r>
              <a:rPr lang="sl-SI" sz="2200" dirty="0"/>
              <a:t>razvoja, vpeljave in uporabe</a:t>
            </a:r>
            <a:r>
              <a:rPr lang="en-US" sz="2200" dirty="0"/>
              <a:t> </a:t>
            </a:r>
            <a:r>
              <a:rPr lang="sl-SI" sz="2200" dirty="0"/>
              <a:t>informacijskih rešitev in storitev.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41AD361-C2BE-0E15-169F-E639C79B9169}"/>
              </a:ext>
            </a:extLst>
          </p:cNvPr>
          <p:cNvSpPr txBox="1"/>
          <p:nvPr/>
        </p:nvSpPr>
        <p:spPr>
          <a:xfrm>
            <a:off x="838200" y="333930"/>
            <a:ext cx="6377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  <a:latin typeface="Montserrat Light" panose="00000400000000000000" pitchFamily="2" charset="0"/>
              </a:rPr>
              <a:t>25 let razvoja informatike skozi prizmo konference OTS</a:t>
            </a:r>
          </a:p>
        </p:txBody>
      </p:sp>
    </p:spTree>
    <p:extLst>
      <p:ext uri="{BB962C8B-B14F-4D97-AF65-F5344CB8AC3E}">
        <p14:creationId xmlns:p14="http://schemas.microsoft.com/office/powerpoint/2010/main" val="2740477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6ECFE888-7C08-F0F2-CF65-39EE3C1FF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Najbolj zastopana področja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AC1547CE-E2E1-C3A8-E899-03ECE0CA6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Poudarek na </a:t>
            </a:r>
            <a:r>
              <a:rPr lang="sl-SI" b="1" dirty="0">
                <a:solidFill>
                  <a:srgbClr val="FF6925"/>
                </a:solidFill>
              </a:rPr>
              <a:t>tehničnem vidiku </a:t>
            </a:r>
            <a:r>
              <a:rPr lang="sl-SI" dirty="0"/>
              <a:t>razvoja/vpeljave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Predstavitev </a:t>
            </a:r>
            <a:r>
              <a:rPr lang="sl-SI" b="1" dirty="0">
                <a:solidFill>
                  <a:srgbClr val="41C1C7"/>
                </a:solidFill>
              </a:rPr>
              <a:t>izkušenj</a:t>
            </a:r>
            <a:r>
              <a:rPr lang="sl-SI" dirty="0"/>
              <a:t> pri razvoju/prenovi/vpeljavi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Poudarek na </a:t>
            </a:r>
            <a:r>
              <a:rPr lang="sl-SI" b="1" dirty="0"/>
              <a:t>poslovno/organizacijskem vidiku </a:t>
            </a:r>
            <a:r>
              <a:rPr lang="sl-SI" dirty="0"/>
              <a:t>razvoja/vpeljave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Nove razvojne smernice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Teoretične osnove / vpogled v prihodne trende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Nove razvojne platforme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IT arhitekture in načrtovanje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Primerjava konkretnih rešitev in pristopov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Načini razvoja spletnih aplikacij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Podatkovne tehnologije / BI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Predstavitev konkretnih rešitev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Predstavitev novih poslovnih modelov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Metode razvoja / SDLC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Integracije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Način razvoja mobilnih/tabličnih aplikacij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6779C9A9-F04A-B0A1-7658-C115B94F43DA}"/>
              </a:ext>
            </a:extLst>
          </p:cNvPr>
          <p:cNvSpPr txBox="1"/>
          <p:nvPr/>
        </p:nvSpPr>
        <p:spPr>
          <a:xfrm>
            <a:off x="838200" y="333930"/>
            <a:ext cx="6377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  <a:latin typeface="Montserrat Light" panose="00000400000000000000" pitchFamily="2" charset="0"/>
              </a:rPr>
              <a:t>25 let razvoja informatike skozi prizmo konference OTS</a:t>
            </a:r>
          </a:p>
        </p:txBody>
      </p:sp>
    </p:spTree>
    <p:extLst>
      <p:ext uri="{BB962C8B-B14F-4D97-AF65-F5344CB8AC3E}">
        <p14:creationId xmlns:p14="http://schemas.microsoft.com/office/powerpoint/2010/main" val="678977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53828F-8398-3E11-F02C-8EFF07C17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8750" y="1971676"/>
            <a:ext cx="9144000" cy="2133599"/>
          </a:xfrm>
        </p:spPr>
        <p:txBody>
          <a:bodyPr/>
          <a:lstStyle/>
          <a:p>
            <a:r>
              <a:rPr lang="da-DK" dirty="0"/>
              <a:t>25 let razvoja informatike skozi prizmo konference OTS </a:t>
            </a:r>
            <a:endParaRPr lang="sl-SI" dirty="0"/>
          </a:p>
        </p:txBody>
      </p:sp>
      <p:sp>
        <p:nvSpPr>
          <p:cNvPr id="4" name="Naslov 1">
            <a:extLst>
              <a:ext uri="{FF2B5EF4-FFF2-40B4-BE49-F238E27FC236}">
                <a16:creationId xmlns:a16="http://schemas.microsoft.com/office/drawing/2014/main" id="{8E5693DD-923F-E746-60D3-87ACF9EDCF5E}"/>
              </a:ext>
            </a:extLst>
          </p:cNvPr>
          <p:cNvSpPr txBox="1">
            <a:spLocks/>
          </p:cNvSpPr>
          <p:nvPr/>
        </p:nvSpPr>
        <p:spPr>
          <a:xfrm>
            <a:off x="499385" y="4284621"/>
            <a:ext cx="11302089" cy="478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Bender" panose="02000503020000020004" pitchFamily="50" charset="0"/>
                <a:ea typeface="+mj-ea"/>
                <a:cs typeface="+mj-cs"/>
              </a:defRPr>
            </a:lvl1pPr>
          </a:lstStyle>
          <a:p>
            <a:r>
              <a:rPr lang="da-DK" sz="2400" b="0" dirty="0">
                <a:solidFill>
                  <a:srgbClr val="FF6925"/>
                </a:solidFill>
                <a:latin typeface="Montserrat Medium" panose="00000600000000000000" pitchFamily="2" charset="0"/>
              </a:rPr>
              <a:t>Luka Pavlič</a:t>
            </a:r>
            <a:endParaRPr lang="sl-SI" sz="2400" b="0" dirty="0">
              <a:solidFill>
                <a:srgbClr val="FF6925"/>
              </a:solidFill>
              <a:latin typeface="Montserrat Medium" panose="00000600000000000000" pitchFamily="2" charset="0"/>
            </a:endParaRPr>
          </a:p>
        </p:txBody>
      </p:sp>
      <p:sp>
        <p:nvSpPr>
          <p:cNvPr id="8" name="Naslov 1">
            <a:extLst>
              <a:ext uri="{FF2B5EF4-FFF2-40B4-BE49-F238E27FC236}">
                <a16:creationId xmlns:a16="http://schemas.microsoft.com/office/drawing/2014/main" id="{F63BD048-8C4F-9195-C275-760298134EFE}"/>
              </a:ext>
            </a:extLst>
          </p:cNvPr>
          <p:cNvSpPr txBox="1">
            <a:spLocks/>
          </p:cNvSpPr>
          <p:nvPr/>
        </p:nvSpPr>
        <p:spPr>
          <a:xfrm>
            <a:off x="8478824" y="5945781"/>
            <a:ext cx="3609809" cy="478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Bender" panose="02000503020000020004" pitchFamily="50" charset="0"/>
                <a:ea typeface="+mj-ea"/>
                <a:cs typeface="+mj-cs"/>
              </a:defRPr>
            </a:lvl1pPr>
          </a:lstStyle>
          <a:p>
            <a:r>
              <a:rPr lang="da-DK" sz="1800" b="0" dirty="0">
                <a:solidFill>
                  <a:schemeClr val="tx1"/>
                </a:solidFill>
                <a:latin typeface="Montserrat Medium" panose="00000600000000000000" pitchFamily="2" charset="0"/>
              </a:rPr>
              <a:t>Maribor, 6. in 7. september</a:t>
            </a:r>
            <a:endParaRPr lang="sl-SI" sz="1800" b="0" dirty="0">
              <a:solidFill>
                <a:schemeClr val="tx1"/>
              </a:solidFill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9092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386F9D5F-236E-5EE1-EACA-7B1716F9D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Poslanstvo konference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6FF9EDF1-863B-7074-B428-A473AC2006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osredotočenost na </a:t>
            </a:r>
            <a:r>
              <a:rPr lang="sl-SI" b="1" dirty="0">
                <a:solidFill>
                  <a:srgbClr val="41C1C7"/>
                </a:solidFill>
              </a:rPr>
              <a:t>tehnične in organizacijske pristope </a:t>
            </a:r>
            <a:r>
              <a:rPr lang="sl-SI" dirty="0"/>
              <a:t>razvojnih ekip,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naslavljanje </a:t>
            </a:r>
            <a:r>
              <a:rPr lang="sl-SI" b="1" dirty="0">
                <a:solidFill>
                  <a:srgbClr val="FF6925"/>
                </a:solidFill>
              </a:rPr>
              <a:t>razvojnega cikla </a:t>
            </a:r>
            <a:r>
              <a:rPr lang="sl-SI" dirty="0"/>
              <a:t>IT rešitev</a:t>
            </a:r>
            <a:r>
              <a:rPr lang="en-GB" dirty="0"/>
              <a:t>,</a:t>
            </a:r>
            <a:endParaRPr lang="sl-SI" dirty="0"/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b="1" dirty="0"/>
              <a:t>izmenjava konkretnih izkušenj </a:t>
            </a:r>
            <a:r>
              <a:rPr lang="sl-SI" dirty="0"/>
              <a:t>iz industrije,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kritična predstavitev, vrednotenje in demonstracija različnih razvojnih platform in pristopov,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identifikacija in predstavitev morebitnih </a:t>
            </a:r>
            <a:r>
              <a:rPr lang="sl-SI" b="1" dirty="0">
                <a:solidFill>
                  <a:srgbClr val="41C1C7"/>
                </a:solidFill>
              </a:rPr>
              <a:t>prednosti in pasti novosti</a:t>
            </a:r>
            <a:r>
              <a:rPr lang="sl-SI" dirty="0"/>
              <a:t> v industriji,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na zanimiv in plastičen način prestaviti in promovirati </a:t>
            </a:r>
            <a:br>
              <a:rPr lang="en-US" dirty="0"/>
            </a:br>
            <a:r>
              <a:rPr lang="sl-SI" dirty="0"/>
              <a:t>nova spoznanja iz </a:t>
            </a:r>
            <a:r>
              <a:rPr lang="sl-SI" b="1" dirty="0"/>
              <a:t>teoretično-akademske sfere </a:t>
            </a:r>
            <a:r>
              <a:rPr lang="sl-SI" dirty="0"/>
              <a:t>in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usposobiti posameznike in ekipe v različnih </a:t>
            </a:r>
            <a:br>
              <a:rPr lang="en-US" dirty="0"/>
            </a:br>
            <a:r>
              <a:rPr lang="sl-SI" dirty="0"/>
              <a:t>tehničnih in organizacijskih veščinah.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9B62EC91-7C2D-E2BE-E451-EB6D0677DC02}"/>
              </a:ext>
            </a:extLst>
          </p:cNvPr>
          <p:cNvSpPr txBox="1"/>
          <p:nvPr/>
        </p:nvSpPr>
        <p:spPr>
          <a:xfrm>
            <a:off x="838200" y="333930"/>
            <a:ext cx="6377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atin typeface="Montserrat Light" panose="00000400000000000000" pitchFamily="2" charset="0"/>
              </a:rPr>
              <a:t>25 let razvoja informatike skozi prizmo konference OTS</a:t>
            </a:r>
          </a:p>
        </p:txBody>
      </p:sp>
    </p:spTree>
    <p:extLst>
      <p:ext uri="{BB962C8B-B14F-4D97-AF65-F5344CB8AC3E}">
        <p14:creationId xmlns:p14="http://schemas.microsoft.com/office/powerpoint/2010/main" val="2139653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CC3F29D-AEC1-B379-F617-93CF6E5A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Vsebine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B155BC8-CAA9-E81E-6D09-AAAAC9927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sz="2200" dirty="0"/>
              <a:t>izbor, nakup / najem, prilagoditev in vpeljava IT rešitev v poslovanje,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sz="2200" dirty="0"/>
              <a:t>IT integracije,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sz="2200" dirty="0"/>
              <a:t>upravljanje in spremljanje IT rešitev in oddelkov,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sz="2200" dirty="0"/>
              <a:t>optimizacija poslovnih procesov in njihova informatizacija,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sz="2200" dirty="0"/>
              <a:t>snovanje in uveljavljanje novih poslovnih modelov s pomočjo informatizacije in digitalizacije,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sz="2200" dirty="0"/>
              <a:t>soustvarjanje in upoštevanje normativnih vidikov informacijskih rešitev in okolij, v katerih delujejo in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sz="2200" dirty="0"/>
              <a:t>negovanje pristopov, ki identificirajo in naslavljajo</a:t>
            </a:r>
            <a:r>
              <a:rPr lang="en-US" sz="2200" dirty="0"/>
              <a:t> </a:t>
            </a:r>
            <a:r>
              <a:rPr lang="sl-SI" sz="2200" dirty="0"/>
              <a:t>t.i. človeški vidik </a:t>
            </a:r>
            <a:br>
              <a:rPr lang="en-US" sz="2200" dirty="0"/>
            </a:br>
            <a:r>
              <a:rPr lang="sl-SI" sz="2200" dirty="0"/>
              <a:t>razvoja, vpeljave in uporabe</a:t>
            </a:r>
            <a:r>
              <a:rPr lang="en-US" sz="2200" dirty="0"/>
              <a:t> </a:t>
            </a:r>
            <a:r>
              <a:rPr lang="sl-SI" sz="2200" dirty="0"/>
              <a:t>informacijskih rešitev in storitev.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sl-SI" sz="2200" dirty="0"/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41AD361-C2BE-0E15-169F-E639C79B9169}"/>
              </a:ext>
            </a:extLst>
          </p:cNvPr>
          <p:cNvSpPr txBox="1"/>
          <p:nvPr/>
        </p:nvSpPr>
        <p:spPr>
          <a:xfrm>
            <a:off x="838200" y="333930"/>
            <a:ext cx="6377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atin typeface="Montserrat Light" panose="00000400000000000000" pitchFamily="2" charset="0"/>
              </a:rPr>
              <a:t>25 let razvoja informatike skozi prizmo konference OTS</a:t>
            </a:r>
          </a:p>
        </p:txBody>
      </p:sp>
    </p:spTree>
    <p:extLst>
      <p:ext uri="{BB962C8B-B14F-4D97-AF65-F5344CB8AC3E}">
        <p14:creationId xmlns:p14="http://schemas.microsoft.com/office/powerpoint/2010/main" val="11115279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6ECFE888-7C08-F0F2-CF65-39EE3C1FF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dirty="0"/>
              <a:t>Najbolj zastopana področja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AC1547CE-E2E1-C3A8-E899-03ECE0CA6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Poudarek na </a:t>
            </a:r>
            <a:r>
              <a:rPr lang="sl-SI" b="1" dirty="0">
                <a:solidFill>
                  <a:srgbClr val="FF6925"/>
                </a:solidFill>
              </a:rPr>
              <a:t>tehničnem vidiku </a:t>
            </a:r>
            <a:r>
              <a:rPr lang="sl-SI" dirty="0"/>
              <a:t>razvoja/vpeljave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Predstavitev </a:t>
            </a:r>
            <a:r>
              <a:rPr lang="sl-SI" b="1" dirty="0">
                <a:solidFill>
                  <a:srgbClr val="41C1C7"/>
                </a:solidFill>
              </a:rPr>
              <a:t>izkušenj</a:t>
            </a:r>
            <a:r>
              <a:rPr lang="sl-SI" dirty="0"/>
              <a:t> pri razvoju/prenovi/vpeljavi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Poudarek na </a:t>
            </a:r>
            <a:r>
              <a:rPr lang="sl-SI" b="1" dirty="0"/>
              <a:t>poslovno/organizacijskem vidiku </a:t>
            </a:r>
            <a:r>
              <a:rPr lang="sl-SI" dirty="0"/>
              <a:t>razvoja/vpeljave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Nove razvojne smernice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Teoretične osnove / vpogled v prihodne trende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Nove razvojne platforme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IT arhitekture in načrtovanje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Primerjava konkretnih rešitev in pristopov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Načini razvoja spletnih aplikacij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Podatkovne tehnologije / BI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Predstavitev konkretnih rešitev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Predstavitev novih poslovnih modelov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Metode razvoja / SDLC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Integracije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/>
              <a:t>Način razvoja mobilnih/tabličnih aplikacij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6779C9A9-F04A-B0A1-7658-C115B94F43DA}"/>
              </a:ext>
            </a:extLst>
          </p:cNvPr>
          <p:cNvSpPr txBox="1"/>
          <p:nvPr/>
        </p:nvSpPr>
        <p:spPr>
          <a:xfrm>
            <a:off x="838200" y="333930"/>
            <a:ext cx="6377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atin typeface="Montserrat Light" panose="00000400000000000000" pitchFamily="2" charset="0"/>
              </a:rPr>
              <a:t>25 let razvoja informatike skozi prizmo konference OTS</a:t>
            </a:r>
          </a:p>
        </p:txBody>
      </p:sp>
    </p:spTree>
    <p:extLst>
      <p:ext uri="{BB962C8B-B14F-4D97-AF65-F5344CB8AC3E}">
        <p14:creationId xmlns:p14="http://schemas.microsoft.com/office/powerpoint/2010/main" val="8426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E0D39951-F9B1-11B0-16AD-559A1DEC370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6154247"/>
              </p:ext>
            </p:extLst>
          </p:nvPr>
        </p:nvGraphicFramePr>
        <p:xfrm>
          <a:off x="696000" y="9000"/>
          <a:ext cx="10800000" cy="6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59697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003C9287-FD04-4FA0-B3E4-51A6588CE7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934588"/>
              </p:ext>
            </p:extLst>
          </p:nvPr>
        </p:nvGraphicFramePr>
        <p:xfrm>
          <a:off x="696000" y="9000"/>
          <a:ext cx="10800000" cy="6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6671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afikon 2">
            <a:extLst>
              <a:ext uri="{FF2B5EF4-FFF2-40B4-BE49-F238E27FC236}">
                <a16:creationId xmlns:a16="http://schemas.microsoft.com/office/drawing/2014/main" id="{6192F378-D746-4E5B-81D4-EAE6D8AE687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94351718"/>
              </p:ext>
            </p:extLst>
          </p:nvPr>
        </p:nvGraphicFramePr>
        <p:xfrm>
          <a:off x="696000" y="9000"/>
          <a:ext cx="10800000" cy="6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55272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8AD85D45-AD2C-44E7-BC63-25A345AA1D6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46948165"/>
              </p:ext>
            </p:extLst>
          </p:nvPr>
        </p:nvGraphicFramePr>
        <p:xfrm>
          <a:off x="696000" y="9000"/>
          <a:ext cx="10800000" cy="6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26444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slov 4">
            <a:extLst>
              <a:ext uri="{FF2B5EF4-FFF2-40B4-BE49-F238E27FC236}">
                <a16:creationId xmlns:a16="http://schemas.microsoft.com/office/drawing/2014/main" id="{6ECFE888-7C08-F0F2-CF65-39EE3C1FF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9048750" cy="1325563"/>
          </a:xfrm>
        </p:spPr>
        <p:txBody>
          <a:bodyPr/>
          <a:lstStyle/>
          <a:p>
            <a:r>
              <a:rPr lang="sl-SI" dirty="0"/>
              <a:t>Najbolj </a:t>
            </a:r>
            <a:r>
              <a:rPr lang="sl-SI" dirty="0">
                <a:solidFill>
                  <a:srgbClr val="41C1C7"/>
                </a:solidFill>
              </a:rPr>
              <a:t>pogosto</a:t>
            </a:r>
            <a:r>
              <a:rPr lang="sl-SI" dirty="0"/>
              <a:t> zastopana področja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AC1547CE-E2E1-C3A8-E899-03ECE0CA67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97074"/>
            <a:ext cx="10515600" cy="5032375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Poudarek na tehničnem vidiku razvoja/vpeljave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Predstavitev izkušenj pri razvoju/prenovi/vpeljavi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Poudarek na poslovno/organizacijskem vidiku razvoja/vpeljave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Nove razvojne smernice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Teoretične osnove / vpogled v prihodne trende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Nove razvojne platforme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Načini razvoja spletnih aplikacij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Primerjava konkretnih rešitev in pristopov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Podatkovne tehnologije / BI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IT arhitekture in načrtovanje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Integracije IS/IR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Predstavitev konkretnih rešitev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dirty="0">
                <a:solidFill>
                  <a:schemeClr val="bg1">
                    <a:lumMod val="75000"/>
                  </a:schemeClr>
                </a:solidFill>
              </a:rPr>
              <a:t>Predstavitev novih poslovnih modelov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b="1" dirty="0"/>
              <a:t>Metode agilnega razvoja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b="1" dirty="0"/>
              <a:t>Kibernetska varnost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sl-SI" b="1" dirty="0"/>
              <a:t>Človeški vidiki v IT</a:t>
            </a:r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26CEF198-F494-74FF-DEDD-D66F3F76A0F5}"/>
              </a:ext>
            </a:extLst>
          </p:cNvPr>
          <p:cNvSpPr txBox="1"/>
          <p:nvPr/>
        </p:nvSpPr>
        <p:spPr>
          <a:xfrm>
            <a:off x="838200" y="333930"/>
            <a:ext cx="6377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solidFill>
                  <a:schemeClr val="bg1"/>
                </a:solidFill>
                <a:latin typeface="Montserrat Light" panose="00000400000000000000" pitchFamily="2" charset="0"/>
              </a:rPr>
              <a:t>25 let razvoja informatike skozi prizmo konference OTS</a:t>
            </a:r>
          </a:p>
        </p:txBody>
      </p:sp>
    </p:spTree>
    <p:extLst>
      <p:ext uri="{BB962C8B-B14F-4D97-AF65-F5344CB8AC3E}">
        <p14:creationId xmlns:p14="http://schemas.microsoft.com/office/powerpoint/2010/main" val="126284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kon 3">
            <a:extLst>
              <a:ext uri="{FF2B5EF4-FFF2-40B4-BE49-F238E27FC236}">
                <a16:creationId xmlns:a16="http://schemas.microsoft.com/office/drawing/2014/main" id="{BD5BDB0A-AE89-4B92-90C5-5491B0C10E9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3610576"/>
              </p:ext>
            </p:extLst>
          </p:nvPr>
        </p:nvGraphicFramePr>
        <p:xfrm>
          <a:off x="696000" y="9000"/>
          <a:ext cx="10800000" cy="6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805578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B92A715D-81F3-7D69-C95E-252C08309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sl-SI" dirty="0"/>
              <a:t>Kaj pa trendi?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8FEDD424-B6EC-DF56-943D-48ED25C5C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/>
          <a:lstStyle/>
          <a:p>
            <a:r>
              <a:rPr lang="sl-SI" dirty="0"/>
              <a:t>Metodološki vidik razvoja, prilagoditve in vpeljave informacijskih rešitev</a:t>
            </a:r>
          </a:p>
          <a:p>
            <a:r>
              <a:rPr lang="sl-SI" dirty="0"/>
              <a:t>Arhitekturni stili, načrtovanje rešitev</a:t>
            </a:r>
          </a:p>
          <a:p>
            <a:r>
              <a:rPr lang="sl-SI" dirty="0"/>
              <a:t>Tipi aplikacij</a:t>
            </a:r>
          </a:p>
          <a:p>
            <a:r>
              <a:rPr lang="sl-SI" dirty="0"/>
              <a:t>Dolgoročni trendi</a:t>
            </a:r>
          </a:p>
          <a:p>
            <a:endParaRPr lang="sl-SI" dirty="0"/>
          </a:p>
        </p:txBody>
      </p:sp>
      <p:sp>
        <p:nvSpPr>
          <p:cNvPr id="2" name="PoljeZBesedilom 1">
            <a:extLst>
              <a:ext uri="{FF2B5EF4-FFF2-40B4-BE49-F238E27FC236}">
                <a16:creationId xmlns:a16="http://schemas.microsoft.com/office/drawing/2014/main" id="{FC43E10B-101D-5952-83DC-A2BA58F7E3E3}"/>
              </a:ext>
            </a:extLst>
          </p:cNvPr>
          <p:cNvSpPr txBox="1"/>
          <p:nvPr/>
        </p:nvSpPr>
        <p:spPr>
          <a:xfrm>
            <a:off x="838200" y="333930"/>
            <a:ext cx="63770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l-SI" dirty="0">
                <a:latin typeface="Montserrat Light" panose="00000400000000000000" pitchFamily="2" charset="0"/>
              </a:rPr>
              <a:t>25 let razvoja informatike skozi prizmo konference OTS</a:t>
            </a:r>
          </a:p>
        </p:txBody>
      </p:sp>
    </p:spTree>
    <p:extLst>
      <p:ext uri="{BB962C8B-B14F-4D97-AF65-F5344CB8AC3E}">
        <p14:creationId xmlns:p14="http://schemas.microsoft.com/office/powerpoint/2010/main" val="1010869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on 1">
            <a:extLst>
              <a:ext uri="{FF2B5EF4-FFF2-40B4-BE49-F238E27FC236}">
                <a16:creationId xmlns:a16="http://schemas.microsoft.com/office/drawing/2014/main" id="{C7AAF5D5-51DF-ACEE-4F65-2A930752E9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0923535"/>
              </p:ext>
            </p:extLst>
          </p:nvPr>
        </p:nvGraphicFramePr>
        <p:xfrm>
          <a:off x="696000" y="9000"/>
          <a:ext cx="10800000" cy="6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Naslov 7">
            <a:extLst>
              <a:ext uri="{FF2B5EF4-FFF2-40B4-BE49-F238E27FC236}">
                <a16:creationId xmlns:a16="http://schemas.microsoft.com/office/drawing/2014/main" id="{69078B94-07D0-EF63-20DB-36577EF1F895}"/>
              </a:ext>
            </a:extLst>
          </p:cNvPr>
          <p:cNvSpPr txBox="1">
            <a:spLocks/>
          </p:cNvSpPr>
          <p:nvPr/>
        </p:nvSpPr>
        <p:spPr>
          <a:xfrm>
            <a:off x="6712085" y="384081"/>
            <a:ext cx="4990290" cy="8148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yriad Pro Light" panose="020B060303040302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sl-SI" sz="5400" b="1" dirty="0">
                <a:solidFill>
                  <a:srgbClr val="FF6925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Metodološki vidik</a:t>
            </a:r>
          </a:p>
        </p:txBody>
      </p:sp>
    </p:spTree>
    <p:extLst>
      <p:ext uri="{BB962C8B-B14F-4D97-AF65-F5344CB8AC3E}">
        <p14:creationId xmlns:p14="http://schemas.microsoft.com/office/powerpoint/2010/main" val="935081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on 1">
            <a:extLst>
              <a:ext uri="{FF2B5EF4-FFF2-40B4-BE49-F238E27FC236}">
                <a16:creationId xmlns:a16="http://schemas.microsoft.com/office/drawing/2014/main" id="{F07312B3-CDD8-4D75-90D5-C0F6EF8022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1361331"/>
              </p:ext>
            </p:extLst>
          </p:nvPr>
        </p:nvGraphicFramePr>
        <p:xfrm>
          <a:off x="696000" y="9000"/>
          <a:ext cx="10800000" cy="6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Naslov 7">
            <a:extLst>
              <a:ext uri="{FF2B5EF4-FFF2-40B4-BE49-F238E27FC236}">
                <a16:creationId xmlns:a16="http://schemas.microsoft.com/office/drawing/2014/main" id="{04C86294-CF83-3DE8-BCD6-8A8AB0049EBF}"/>
              </a:ext>
            </a:extLst>
          </p:cNvPr>
          <p:cNvSpPr txBox="1">
            <a:spLocks/>
          </p:cNvSpPr>
          <p:nvPr/>
        </p:nvSpPr>
        <p:spPr>
          <a:xfrm>
            <a:off x="6712085" y="384081"/>
            <a:ext cx="4990290" cy="8148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yriad Pro Light" panose="020B060303040302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sl-SI" sz="5400" b="1" dirty="0">
                <a:solidFill>
                  <a:srgbClr val="1F418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Kako gradimo IT rešitve?</a:t>
            </a:r>
          </a:p>
        </p:txBody>
      </p:sp>
    </p:spTree>
    <p:extLst>
      <p:ext uri="{BB962C8B-B14F-4D97-AF65-F5344CB8AC3E}">
        <p14:creationId xmlns:p14="http://schemas.microsoft.com/office/powerpoint/2010/main" val="212045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on 1">
            <a:extLst>
              <a:ext uri="{FF2B5EF4-FFF2-40B4-BE49-F238E27FC236}">
                <a16:creationId xmlns:a16="http://schemas.microsoft.com/office/drawing/2014/main" id="{9EED8765-7ECC-4709-9AC5-A8059498BBF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96829600"/>
              </p:ext>
            </p:extLst>
          </p:nvPr>
        </p:nvGraphicFramePr>
        <p:xfrm>
          <a:off x="696000" y="9000"/>
          <a:ext cx="10800000" cy="6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Naslov 7">
            <a:extLst>
              <a:ext uri="{FF2B5EF4-FFF2-40B4-BE49-F238E27FC236}">
                <a16:creationId xmlns:a16="http://schemas.microsoft.com/office/drawing/2014/main" id="{8F1FA016-3F86-E866-0B2D-FC3159796BD3}"/>
              </a:ext>
            </a:extLst>
          </p:cNvPr>
          <p:cNvSpPr txBox="1">
            <a:spLocks/>
          </p:cNvSpPr>
          <p:nvPr/>
        </p:nvSpPr>
        <p:spPr>
          <a:xfrm>
            <a:off x="441206" y="432719"/>
            <a:ext cx="4393441" cy="8148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yriad Pro Light" panose="020B0603030403020204" pitchFamily="34" charset="0"/>
                <a:ea typeface="+mj-ea"/>
                <a:cs typeface="+mj-cs"/>
              </a:defRPr>
            </a:lvl1pPr>
          </a:lstStyle>
          <a:p>
            <a:r>
              <a:rPr lang="sl-SI" sz="5400" b="1" dirty="0">
                <a:solidFill>
                  <a:srgbClr val="FF6925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Kaj razvijamo?</a:t>
            </a:r>
          </a:p>
        </p:txBody>
      </p:sp>
    </p:spTree>
    <p:extLst>
      <p:ext uri="{BB962C8B-B14F-4D97-AF65-F5344CB8AC3E}">
        <p14:creationId xmlns:p14="http://schemas.microsoft.com/office/powerpoint/2010/main" val="1964085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fikon 1">
            <a:extLst>
              <a:ext uri="{FF2B5EF4-FFF2-40B4-BE49-F238E27FC236}">
                <a16:creationId xmlns:a16="http://schemas.microsoft.com/office/drawing/2014/main" id="{B3AB4C1C-0D29-4DD9-88FF-A253457C9A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71342064"/>
              </p:ext>
            </p:extLst>
          </p:nvPr>
        </p:nvGraphicFramePr>
        <p:xfrm>
          <a:off x="696000" y="9000"/>
          <a:ext cx="10800000" cy="68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Naslov 7">
            <a:extLst>
              <a:ext uri="{FF2B5EF4-FFF2-40B4-BE49-F238E27FC236}">
                <a16:creationId xmlns:a16="http://schemas.microsoft.com/office/drawing/2014/main" id="{FE7AC11A-BCDB-BA83-A53E-D898BFA0DE20}"/>
              </a:ext>
            </a:extLst>
          </p:cNvPr>
          <p:cNvSpPr txBox="1">
            <a:spLocks/>
          </p:cNvSpPr>
          <p:nvPr/>
        </p:nvSpPr>
        <p:spPr>
          <a:xfrm>
            <a:off x="6712085" y="384081"/>
            <a:ext cx="4990290" cy="81485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Myriad Pro Light" panose="020B0603030403020204" pitchFamily="34" charset="0"/>
                <a:ea typeface="+mj-ea"/>
                <a:cs typeface="+mj-cs"/>
              </a:defRPr>
            </a:lvl1pPr>
          </a:lstStyle>
          <a:p>
            <a:pPr algn="r"/>
            <a:r>
              <a:rPr lang="sl-SI" sz="5400" b="1" dirty="0">
                <a:solidFill>
                  <a:srgbClr val="1F4181"/>
                </a:solidFill>
                <a:latin typeface="Rubik" panose="02000604000000020004" pitchFamily="2" charset="-79"/>
                <a:cs typeface="Rubik" panose="02000604000000020004" pitchFamily="2" charset="-79"/>
              </a:rPr>
              <a:t>Trendi!</a:t>
            </a:r>
          </a:p>
        </p:txBody>
      </p:sp>
    </p:spTree>
    <p:extLst>
      <p:ext uri="{BB962C8B-B14F-4D97-AF65-F5344CB8AC3E}">
        <p14:creationId xmlns:p14="http://schemas.microsoft.com/office/powerpoint/2010/main" val="334214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, ki vsebuje besede besedilo&#10;&#10;Opis je samodejno ustvarjen">
            <a:extLst>
              <a:ext uri="{FF2B5EF4-FFF2-40B4-BE49-F238E27FC236}">
                <a16:creationId xmlns:a16="http://schemas.microsoft.com/office/drawing/2014/main" id="{DFBBD6A6-54DB-B0EC-7FD1-AD8D72899DA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5880" y="1201048"/>
            <a:ext cx="9115720" cy="6067018"/>
          </a:xfrm>
          <a:prstGeom prst="rect">
            <a:avLst/>
          </a:prstGeom>
        </p:spPr>
      </p:pic>
      <p:sp>
        <p:nvSpPr>
          <p:cNvPr id="4" name="PoljeZBesedilom 3">
            <a:extLst>
              <a:ext uri="{FF2B5EF4-FFF2-40B4-BE49-F238E27FC236}">
                <a16:creationId xmlns:a16="http://schemas.microsoft.com/office/drawing/2014/main" id="{32C0BC3E-1DFF-C3B9-1C0B-3F75B4E010F4}"/>
              </a:ext>
            </a:extLst>
          </p:cNvPr>
          <p:cNvSpPr txBox="1"/>
          <p:nvPr/>
        </p:nvSpPr>
        <p:spPr>
          <a:xfrm>
            <a:off x="838200" y="666066"/>
            <a:ext cx="586225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sl-SI" sz="2700" dirty="0">
                <a:latin typeface="Montserrat Light" panose="00000400000000000000" pitchFamily="2" charset="0"/>
              </a:rPr>
              <a:t>Konferenca </a:t>
            </a:r>
            <a:r>
              <a:rPr lang="sl-SI" sz="2700" b="1" dirty="0">
                <a:solidFill>
                  <a:srgbClr val="FF6925"/>
                </a:solidFill>
                <a:latin typeface="Montserrat Light" panose="00000400000000000000" pitchFamily="2" charset="0"/>
              </a:rPr>
              <a:t>OTS kot </a:t>
            </a:r>
            <a:r>
              <a:rPr lang="sl-SI" sz="2700" b="1" dirty="0" err="1">
                <a:solidFill>
                  <a:srgbClr val="FF6925"/>
                </a:solidFill>
                <a:latin typeface="Montserrat Light" panose="00000400000000000000" pitchFamily="2" charset="0"/>
              </a:rPr>
              <a:t>platfoma</a:t>
            </a:r>
            <a:r>
              <a:rPr lang="sl-SI" sz="2700" b="1" dirty="0">
                <a:solidFill>
                  <a:srgbClr val="EB234E"/>
                </a:solidFill>
                <a:latin typeface="Montserrat Light" panose="00000400000000000000" pitchFamily="2" charset="0"/>
              </a:rPr>
              <a:t> </a:t>
            </a:r>
            <a:r>
              <a:rPr lang="sl-SI" sz="2700" dirty="0">
                <a:latin typeface="Montserrat Light" panose="00000400000000000000" pitchFamily="2" charset="0"/>
              </a:rPr>
              <a:t>z jasnim fokusom za:</a:t>
            </a: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sz="2700" b="1" dirty="0">
                <a:latin typeface="Montserrat Light" panose="00000400000000000000" pitchFamily="2" charset="0"/>
              </a:rPr>
              <a:t>izmenjavo</a:t>
            </a:r>
            <a:r>
              <a:rPr lang="en-US" sz="2700" b="1" dirty="0">
                <a:latin typeface="Montserrat Light" panose="00000400000000000000" pitchFamily="2" charset="0"/>
              </a:rPr>
              <a:t> </a:t>
            </a:r>
            <a:r>
              <a:rPr lang="sl-SI" sz="2700" b="1" dirty="0">
                <a:latin typeface="Montserrat Light" panose="00000400000000000000" pitchFamily="2" charset="0"/>
              </a:rPr>
              <a:t>praktičnih izkušenj </a:t>
            </a:r>
            <a:r>
              <a:rPr lang="sl-SI" sz="2700" dirty="0">
                <a:latin typeface="Montserrat Light" panose="00000400000000000000" pitchFamily="2" charset="0"/>
              </a:rPr>
              <a:t>iz industrije</a:t>
            </a:r>
            <a:r>
              <a:rPr lang="en-US" sz="2700" dirty="0">
                <a:latin typeface="Montserrat Light" panose="00000400000000000000" pitchFamily="2" charset="0"/>
              </a:rPr>
              <a:t>,</a:t>
            </a:r>
            <a:endParaRPr lang="sl-SI" sz="2700" dirty="0">
              <a:latin typeface="Montserrat Light" panose="00000400000000000000" pitchFamily="2" charset="0"/>
            </a:endParaRP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sz="2700" b="1" dirty="0">
                <a:solidFill>
                  <a:srgbClr val="41C1C7"/>
                </a:solidFill>
                <a:latin typeface="Montserrat Light" panose="00000400000000000000" pitchFamily="2" charset="0"/>
              </a:rPr>
              <a:t>predstavitev novosti</a:t>
            </a:r>
            <a:r>
              <a:rPr lang="sl-SI" sz="2700" dirty="0">
                <a:latin typeface="Montserrat Light" panose="00000400000000000000" pitchFamily="2" charset="0"/>
              </a:rPr>
              <a:t>, njihovih prednosti in pasti</a:t>
            </a:r>
            <a:r>
              <a:rPr lang="en-US" sz="2700" dirty="0">
                <a:latin typeface="Montserrat Light" panose="00000400000000000000" pitchFamily="2" charset="0"/>
              </a:rPr>
              <a:t>,</a:t>
            </a:r>
            <a:endParaRPr lang="sl-SI" sz="2700" dirty="0">
              <a:latin typeface="Montserrat Light" panose="00000400000000000000" pitchFamily="2" charset="0"/>
            </a:endParaRP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sz="2700" dirty="0">
                <a:latin typeface="Montserrat Light" panose="00000400000000000000" pitchFamily="2" charset="0"/>
              </a:rPr>
              <a:t>promocija smernic in trendov </a:t>
            </a:r>
            <a:r>
              <a:rPr lang="sl-SI" sz="2700" b="1" dirty="0">
                <a:solidFill>
                  <a:srgbClr val="0E364E"/>
                </a:solidFill>
                <a:latin typeface="Montserrat Light" panose="00000400000000000000" pitchFamily="2" charset="0"/>
              </a:rPr>
              <a:t>globalne industrije</a:t>
            </a:r>
            <a:r>
              <a:rPr lang="en-US" sz="2700" dirty="0">
                <a:latin typeface="Montserrat Light" panose="00000400000000000000" pitchFamily="2" charset="0"/>
              </a:rPr>
              <a:t>,</a:t>
            </a:r>
            <a:endParaRPr lang="sl-SI" sz="2700" dirty="0">
              <a:latin typeface="Montserrat Light" panose="00000400000000000000" pitchFamily="2" charset="0"/>
            </a:endParaRPr>
          </a:p>
          <a:p>
            <a:pPr marL="457200" indent="-4572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sl-SI" sz="2700" b="1" dirty="0">
                <a:solidFill>
                  <a:srgbClr val="1F4181"/>
                </a:solidFill>
                <a:latin typeface="Montserrat Light" panose="00000400000000000000" pitchFamily="2" charset="0"/>
              </a:rPr>
              <a:t>praktično usposabljanje</a:t>
            </a:r>
            <a:r>
              <a:rPr lang="sl-SI" sz="2700" dirty="0">
                <a:solidFill>
                  <a:srgbClr val="1F4181"/>
                </a:solidFill>
                <a:latin typeface="Montserrat Light" panose="00000400000000000000" pitchFamily="2" charset="0"/>
              </a:rPr>
              <a:t> </a:t>
            </a:r>
            <a:r>
              <a:rPr lang="sl-SI" sz="2700" dirty="0">
                <a:latin typeface="Montserrat Light" panose="00000400000000000000" pitchFamily="2" charset="0"/>
              </a:rPr>
              <a:t>iz aktualnih tematik</a:t>
            </a:r>
          </a:p>
        </p:txBody>
      </p:sp>
    </p:spTree>
    <p:extLst>
      <p:ext uri="{BB962C8B-B14F-4D97-AF65-F5344CB8AC3E}">
        <p14:creationId xmlns:p14="http://schemas.microsoft.com/office/powerpoint/2010/main" val="792161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ka 2" descr="Slika, ki vsebuje besede besedilo&#10;&#10;Opis je samodejno ustvarjen">
            <a:extLst>
              <a:ext uri="{FF2B5EF4-FFF2-40B4-BE49-F238E27FC236}">
                <a16:creationId xmlns:a16="http://schemas.microsoft.com/office/drawing/2014/main" id="{6DD54F1F-3914-52D5-3617-6175D69C69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03" b="29896"/>
          <a:stretch/>
        </p:blipFill>
        <p:spPr>
          <a:xfrm>
            <a:off x="979599" y="1527139"/>
            <a:ext cx="9983771" cy="3883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3209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953828F-8398-3E11-F02C-8EFF07C17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9700" y="2009775"/>
            <a:ext cx="9401175" cy="2019300"/>
          </a:xfrm>
        </p:spPr>
        <p:txBody>
          <a:bodyPr/>
          <a:lstStyle/>
          <a:p>
            <a:r>
              <a:rPr lang="da-DK" dirty="0"/>
              <a:t>25 let razvoja informatike skozi prizmo konference OTS </a:t>
            </a:r>
            <a:endParaRPr lang="sl-SI" dirty="0"/>
          </a:p>
        </p:txBody>
      </p:sp>
      <p:sp>
        <p:nvSpPr>
          <p:cNvPr id="4" name="Naslov 1">
            <a:extLst>
              <a:ext uri="{FF2B5EF4-FFF2-40B4-BE49-F238E27FC236}">
                <a16:creationId xmlns:a16="http://schemas.microsoft.com/office/drawing/2014/main" id="{8E5693DD-923F-E746-60D3-87ACF9EDCF5E}"/>
              </a:ext>
            </a:extLst>
          </p:cNvPr>
          <p:cNvSpPr txBox="1">
            <a:spLocks/>
          </p:cNvSpPr>
          <p:nvPr/>
        </p:nvSpPr>
        <p:spPr>
          <a:xfrm>
            <a:off x="499385" y="4284621"/>
            <a:ext cx="11302089" cy="478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Bender" panose="02000503020000020004" pitchFamily="50" charset="0"/>
                <a:ea typeface="+mj-ea"/>
                <a:cs typeface="+mj-cs"/>
              </a:defRPr>
            </a:lvl1pPr>
          </a:lstStyle>
          <a:p>
            <a:r>
              <a:rPr lang="da-DK" sz="2400" b="0" dirty="0">
                <a:solidFill>
                  <a:srgbClr val="41C1C7"/>
                </a:solidFill>
                <a:latin typeface="Montserrat Medium" panose="00000600000000000000" pitchFamily="2" charset="0"/>
              </a:rPr>
              <a:t>Luka Pavlič</a:t>
            </a:r>
            <a:endParaRPr lang="sl-SI" sz="2400" b="0" dirty="0">
              <a:solidFill>
                <a:srgbClr val="41C1C7"/>
              </a:solidFill>
              <a:latin typeface="Montserrat Medium" panose="00000600000000000000" pitchFamily="2" charset="0"/>
            </a:endParaRPr>
          </a:p>
        </p:txBody>
      </p:sp>
      <p:sp>
        <p:nvSpPr>
          <p:cNvPr id="5" name="Naslov 1">
            <a:extLst>
              <a:ext uri="{FF2B5EF4-FFF2-40B4-BE49-F238E27FC236}">
                <a16:creationId xmlns:a16="http://schemas.microsoft.com/office/drawing/2014/main" id="{A04AB63E-37B5-7227-830E-4C85BA0EF2DC}"/>
              </a:ext>
            </a:extLst>
          </p:cNvPr>
          <p:cNvSpPr txBox="1">
            <a:spLocks/>
          </p:cNvSpPr>
          <p:nvPr/>
        </p:nvSpPr>
        <p:spPr>
          <a:xfrm>
            <a:off x="8582191" y="5869581"/>
            <a:ext cx="3609809" cy="47840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bg1"/>
                </a:solidFill>
                <a:latin typeface="Bender" panose="02000503020000020004" pitchFamily="50" charset="0"/>
                <a:ea typeface="+mj-ea"/>
                <a:cs typeface="+mj-cs"/>
              </a:defRPr>
            </a:lvl1pPr>
          </a:lstStyle>
          <a:p>
            <a:r>
              <a:rPr lang="da-DK" sz="1800" b="0" dirty="0">
                <a:solidFill>
                  <a:srgbClr val="41C1C7"/>
                </a:solidFill>
                <a:latin typeface="Montserrat Medium" panose="00000600000000000000" pitchFamily="2" charset="0"/>
              </a:rPr>
              <a:t>Maribor, 6. in 7. september</a:t>
            </a:r>
            <a:endParaRPr lang="sl-SI" sz="1800" b="0" dirty="0">
              <a:solidFill>
                <a:srgbClr val="41C1C7"/>
              </a:solidFill>
              <a:latin typeface="Montserrat Medium" panose="00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12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</TotalTime>
  <Words>767</Words>
  <Application>Microsoft Office PowerPoint</Application>
  <PresentationFormat>Widescreen</PresentationFormat>
  <Paragraphs>112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Rubik Medium</vt:lpstr>
      <vt:lpstr>Montserrat Medium</vt:lpstr>
      <vt:lpstr>Arial</vt:lpstr>
      <vt:lpstr>Montserrat Light</vt:lpstr>
      <vt:lpstr>Calibri</vt:lpstr>
      <vt:lpstr>Rubik</vt:lpstr>
      <vt:lpstr>Officeova tema</vt:lpstr>
      <vt:lpstr>25 let razvoja informatike skozi prizmo konference OTS </vt:lpstr>
      <vt:lpstr>Poslanstvo konference</vt:lpstr>
      <vt:lpstr>Vsebine</vt:lpstr>
      <vt:lpstr>Najbolj zastopana področja</vt:lpstr>
      <vt:lpstr>25 let razvoja informatike skozi prizmo konference OTS </vt:lpstr>
      <vt:lpstr>Poslanstvo konference</vt:lpstr>
      <vt:lpstr>Vsebine</vt:lpstr>
      <vt:lpstr>Najbolj zastopana področja</vt:lpstr>
      <vt:lpstr>PowerPoint Presentation</vt:lpstr>
      <vt:lpstr>PowerPoint Presentation</vt:lpstr>
      <vt:lpstr>PowerPoint Presentation</vt:lpstr>
      <vt:lpstr>PowerPoint Presentation</vt:lpstr>
      <vt:lpstr>Najbolj pogosto zastopana področja</vt:lpstr>
      <vt:lpstr>PowerPoint Presentation</vt:lpstr>
      <vt:lpstr>Kaj pa trendi?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25 let razvoja informatike skozi prizmo konference OTS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</dc:title>
  <dc:creator>Luka Pavlič</dc:creator>
  <cp:lastModifiedBy>Špela Čučko</cp:lastModifiedBy>
  <cp:revision>65</cp:revision>
  <dcterms:created xsi:type="dcterms:W3CDTF">2022-09-01T08:47:07Z</dcterms:created>
  <dcterms:modified xsi:type="dcterms:W3CDTF">2024-08-05T08:57:04Z</dcterms:modified>
</cp:coreProperties>
</file>